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1121" r:id="rId3"/>
    <p:sldId id="1287" r:id="rId4"/>
    <p:sldId id="1288" r:id="rId5"/>
    <p:sldId id="1362" r:id="rId6"/>
    <p:sldId id="1345" r:id="rId7"/>
    <p:sldId id="1371" r:id="rId8"/>
    <p:sldId id="1372" r:id="rId9"/>
    <p:sldId id="1292" r:id="rId10"/>
    <p:sldId id="1130" r:id="rId11"/>
    <p:sldId id="274" r:id="rId12"/>
    <p:sldId id="1132" r:id="rId13"/>
    <p:sldId id="1133" r:id="rId14"/>
    <p:sldId id="1134" r:id="rId15"/>
    <p:sldId id="282" r:id="rId16"/>
    <p:sldId id="1136" r:id="rId17"/>
    <p:sldId id="291" r:id="rId18"/>
    <p:sldId id="292" r:id="rId19"/>
    <p:sldId id="293" r:id="rId20"/>
    <p:sldId id="294" r:id="rId21"/>
    <p:sldId id="295" r:id="rId22"/>
    <p:sldId id="296" r:id="rId23"/>
    <p:sldId id="1143" r:id="rId24"/>
    <p:sldId id="299" r:id="rId25"/>
    <p:sldId id="300" r:id="rId26"/>
    <p:sldId id="1256" r:id="rId27"/>
    <p:sldId id="1293" r:id="rId28"/>
    <p:sldId id="1374" r:id="rId29"/>
    <p:sldId id="1363" r:id="rId30"/>
    <p:sldId id="1364" r:id="rId31"/>
    <p:sldId id="261" r:id="rId32"/>
    <p:sldId id="1365" r:id="rId33"/>
    <p:sldId id="1257" r:id="rId34"/>
    <p:sldId id="1165" r:id="rId35"/>
    <p:sldId id="1158" r:id="rId36"/>
    <p:sldId id="1342" r:id="rId37"/>
    <p:sldId id="320" r:id="rId38"/>
    <p:sldId id="1278" r:id="rId39"/>
    <p:sldId id="1295" r:id="rId40"/>
    <p:sldId id="1375" r:id="rId41"/>
    <p:sldId id="1376" r:id="rId42"/>
    <p:sldId id="354" r:id="rId43"/>
    <p:sldId id="1378" r:id="rId44"/>
    <p:sldId id="355" r:id="rId45"/>
    <p:sldId id="1367" r:id="rId46"/>
    <p:sldId id="1368" r:id="rId47"/>
    <p:sldId id="1325" r:id="rId48"/>
    <p:sldId id="1316" r:id="rId49"/>
    <p:sldId id="1369" r:id="rId50"/>
    <p:sldId id="1377" r:id="rId51"/>
    <p:sldId id="257" r:id="rId52"/>
    <p:sldId id="1373" r:id="rId53"/>
    <p:sldId id="1331" r:id="rId54"/>
    <p:sldId id="1358" r:id="rId55"/>
    <p:sldId id="1305" r:id="rId56"/>
    <p:sldId id="1269" r:id="rId57"/>
    <p:sldId id="1370" r:id="rId58"/>
    <p:sldId id="1302" r:id="rId59"/>
    <p:sldId id="1354" r:id="rId60"/>
    <p:sldId id="1355" r:id="rId61"/>
    <p:sldId id="1380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22"/>
    <p:restoredTop sz="79048"/>
  </p:normalViewPr>
  <p:slideViewPr>
    <p:cSldViewPr snapToGrid="0" snapToObjects="1">
      <p:cViewPr varScale="1">
        <p:scale>
          <a:sx n="100" d="100"/>
          <a:sy n="100" d="100"/>
        </p:scale>
        <p:origin x="17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hyperlink" Target="https://rstudio.com/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hyperlink" Target="https://rstudio.cloud/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rstudio.com/" TargetMode="External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rstudio.cloud/" TargetMode="External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4D6791-62A8-43E1-A1CC-D7360D77ABC1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98C6137-90B9-4E45-8327-00FCCCAD1409}">
      <dgm:prSet/>
      <dgm:spPr/>
      <dgm:t>
        <a:bodyPr/>
        <a:lstStyle/>
        <a:p>
          <a:r>
            <a:rPr lang="en-US"/>
            <a:t>A programming language and open-source software environment that can:</a:t>
          </a:r>
        </a:p>
      </dgm:t>
    </dgm:pt>
    <dgm:pt modelId="{2ACDE9FE-A0C7-4E38-B946-EE8055F04149}" type="parTrans" cxnId="{DDE70F8C-C3D9-4FF5-AFA4-7465CD92D1DC}">
      <dgm:prSet/>
      <dgm:spPr/>
      <dgm:t>
        <a:bodyPr/>
        <a:lstStyle/>
        <a:p>
          <a:endParaRPr lang="en-US"/>
        </a:p>
      </dgm:t>
    </dgm:pt>
    <dgm:pt modelId="{0872533D-1521-4560-BE06-551DEB1276DF}" type="sibTrans" cxnId="{DDE70F8C-C3D9-4FF5-AFA4-7465CD92D1DC}">
      <dgm:prSet/>
      <dgm:spPr/>
      <dgm:t>
        <a:bodyPr/>
        <a:lstStyle/>
        <a:p>
          <a:endParaRPr lang="en-US"/>
        </a:p>
      </dgm:t>
    </dgm:pt>
    <dgm:pt modelId="{0E6FE0C1-5BD7-4BD1-918E-01219ABA3F1F}">
      <dgm:prSet/>
      <dgm:spPr/>
      <dgm:t>
        <a:bodyPr/>
        <a:lstStyle/>
        <a:p>
          <a:r>
            <a:rPr lang="en-US"/>
            <a:t>Manipulate data</a:t>
          </a:r>
        </a:p>
      </dgm:t>
    </dgm:pt>
    <dgm:pt modelId="{1C54F57B-F523-42AC-94D4-FA3645F1A6C9}" type="parTrans" cxnId="{11F6E6BC-8E06-4545-B09E-F50683E01041}">
      <dgm:prSet/>
      <dgm:spPr/>
      <dgm:t>
        <a:bodyPr/>
        <a:lstStyle/>
        <a:p>
          <a:endParaRPr lang="en-US"/>
        </a:p>
      </dgm:t>
    </dgm:pt>
    <dgm:pt modelId="{9FA3AA5F-75AC-412E-B33B-B75E68030C19}" type="sibTrans" cxnId="{11F6E6BC-8E06-4545-B09E-F50683E01041}">
      <dgm:prSet/>
      <dgm:spPr/>
      <dgm:t>
        <a:bodyPr/>
        <a:lstStyle/>
        <a:p>
          <a:endParaRPr lang="en-US"/>
        </a:p>
      </dgm:t>
    </dgm:pt>
    <dgm:pt modelId="{15E0C889-4AD6-4464-9900-02004137853A}">
      <dgm:prSet/>
      <dgm:spPr/>
      <dgm:t>
        <a:bodyPr/>
        <a:lstStyle/>
        <a:p>
          <a:r>
            <a:rPr lang="en-US"/>
            <a:t>Visualize</a:t>
          </a:r>
        </a:p>
      </dgm:t>
    </dgm:pt>
    <dgm:pt modelId="{4EF47B6C-9ADF-4C2C-ACEF-A867F6E17A9A}" type="parTrans" cxnId="{76D8E0C6-FA6D-4BD8-A21B-D138CD6D7C46}">
      <dgm:prSet/>
      <dgm:spPr/>
      <dgm:t>
        <a:bodyPr/>
        <a:lstStyle/>
        <a:p>
          <a:endParaRPr lang="en-US"/>
        </a:p>
      </dgm:t>
    </dgm:pt>
    <dgm:pt modelId="{DE27C9E1-5F2E-413A-9D15-4104B05EF8B7}" type="sibTrans" cxnId="{76D8E0C6-FA6D-4BD8-A21B-D138CD6D7C46}">
      <dgm:prSet/>
      <dgm:spPr/>
      <dgm:t>
        <a:bodyPr/>
        <a:lstStyle/>
        <a:p>
          <a:endParaRPr lang="en-US"/>
        </a:p>
      </dgm:t>
    </dgm:pt>
    <dgm:pt modelId="{72E5A521-DC5D-42F4-AF6C-261FD5A6DB8C}">
      <dgm:prSet/>
      <dgm:spPr/>
      <dgm:t>
        <a:bodyPr/>
        <a:lstStyle/>
        <a:p>
          <a:r>
            <a:rPr lang="en-US"/>
            <a:t>Perform statistics</a:t>
          </a:r>
        </a:p>
      </dgm:t>
    </dgm:pt>
    <dgm:pt modelId="{B3862F36-054A-4DB6-8B13-5DF9D35712D5}" type="parTrans" cxnId="{00283DD9-1890-4CA0-8798-4F6519F2365F}">
      <dgm:prSet/>
      <dgm:spPr/>
      <dgm:t>
        <a:bodyPr/>
        <a:lstStyle/>
        <a:p>
          <a:endParaRPr lang="en-US"/>
        </a:p>
      </dgm:t>
    </dgm:pt>
    <dgm:pt modelId="{8F250C2E-AF99-4BCB-B7EA-4AC1C8AA7917}" type="sibTrans" cxnId="{00283DD9-1890-4CA0-8798-4F6519F2365F}">
      <dgm:prSet/>
      <dgm:spPr/>
      <dgm:t>
        <a:bodyPr/>
        <a:lstStyle/>
        <a:p>
          <a:endParaRPr lang="en-US"/>
        </a:p>
      </dgm:t>
    </dgm:pt>
    <dgm:pt modelId="{9ECEE902-3B6C-42E8-BE27-A9611BD43D37}">
      <dgm:prSet/>
      <dgm:spPr/>
      <dgm:t>
        <a:bodyPr/>
        <a:lstStyle/>
        <a:p>
          <a:r>
            <a:rPr lang="en-US" dirty="0"/>
            <a:t>Free and relatively easy to run in any environment </a:t>
          </a:r>
        </a:p>
      </dgm:t>
    </dgm:pt>
    <dgm:pt modelId="{AA5EBB7D-1F2C-4717-9070-92CE34FDC3CE}" type="parTrans" cxnId="{6D27F872-7D44-439B-9699-9C0B3D183A88}">
      <dgm:prSet/>
      <dgm:spPr/>
      <dgm:t>
        <a:bodyPr/>
        <a:lstStyle/>
        <a:p>
          <a:endParaRPr lang="en-US"/>
        </a:p>
      </dgm:t>
    </dgm:pt>
    <dgm:pt modelId="{2E70D4C0-7D4E-447F-BC4D-48CC63D724E1}" type="sibTrans" cxnId="{6D27F872-7D44-439B-9699-9C0B3D183A88}">
      <dgm:prSet/>
      <dgm:spPr/>
      <dgm:t>
        <a:bodyPr/>
        <a:lstStyle/>
        <a:p>
          <a:endParaRPr lang="en-US"/>
        </a:p>
      </dgm:t>
    </dgm:pt>
    <dgm:pt modelId="{D8E1018F-9C7F-CF49-BE9B-E176192DBBE9}" type="pres">
      <dgm:prSet presAssocID="{5F4D6791-62A8-43E1-A1CC-D7360D77ABC1}" presName="Name0" presStyleCnt="0">
        <dgm:presLayoutVars>
          <dgm:dir/>
          <dgm:animLvl val="lvl"/>
          <dgm:resizeHandles val="exact"/>
        </dgm:presLayoutVars>
      </dgm:prSet>
      <dgm:spPr/>
    </dgm:pt>
    <dgm:pt modelId="{7CAF225A-996F-7C40-83B0-FF2F8B997DDC}" type="pres">
      <dgm:prSet presAssocID="{9ECEE902-3B6C-42E8-BE27-A9611BD43D37}" presName="boxAndChildren" presStyleCnt="0"/>
      <dgm:spPr/>
    </dgm:pt>
    <dgm:pt modelId="{EC3FE28E-788D-C744-A0D8-B69588F8AE59}" type="pres">
      <dgm:prSet presAssocID="{9ECEE902-3B6C-42E8-BE27-A9611BD43D37}" presName="parentTextBox" presStyleLbl="node1" presStyleIdx="0" presStyleCnt="2"/>
      <dgm:spPr/>
    </dgm:pt>
    <dgm:pt modelId="{782E598E-6C19-6548-9DE2-3CC0C87643EF}" type="pres">
      <dgm:prSet presAssocID="{0872533D-1521-4560-BE06-551DEB1276DF}" presName="sp" presStyleCnt="0"/>
      <dgm:spPr/>
    </dgm:pt>
    <dgm:pt modelId="{1D01589C-7BCB-9C44-B686-42D0083F85F7}" type="pres">
      <dgm:prSet presAssocID="{098C6137-90B9-4E45-8327-00FCCCAD1409}" presName="arrowAndChildren" presStyleCnt="0"/>
      <dgm:spPr/>
    </dgm:pt>
    <dgm:pt modelId="{0BD66A39-2B0D-4446-A668-0B380BDDE28E}" type="pres">
      <dgm:prSet presAssocID="{098C6137-90B9-4E45-8327-00FCCCAD1409}" presName="parentTextArrow" presStyleLbl="node1" presStyleIdx="0" presStyleCnt="2"/>
      <dgm:spPr/>
    </dgm:pt>
    <dgm:pt modelId="{F654CE2F-6688-9C4F-A782-ECD2516A2CA9}" type="pres">
      <dgm:prSet presAssocID="{098C6137-90B9-4E45-8327-00FCCCAD1409}" presName="arrow" presStyleLbl="node1" presStyleIdx="1" presStyleCnt="2"/>
      <dgm:spPr/>
    </dgm:pt>
    <dgm:pt modelId="{AAEEC168-BBFC-884C-B157-85B4AD2651C1}" type="pres">
      <dgm:prSet presAssocID="{098C6137-90B9-4E45-8327-00FCCCAD1409}" presName="descendantArrow" presStyleCnt="0"/>
      <dgm:spPr/>
    </dgm:pt>
    <dgm:pt modelId="{393C7BA8-3BF0-0240-8B78-3F634DC4F3C6}" type="pres">
      <dgm:prSet presAssocID="{0E6FE0C1-5BD7-4BD1-918E-01219ABA3F1F}" presName="childTextArrow" presStyleLbl="fgAccFollowNode1" presStyleIdx="0" presStyleCnt="3">
        <dgm:presLayoutVars>
          <dgm:bulletEnabled val="1"/>
        </dgm:presLayoutVars>
      </dgm:prSet>
      <dgm:spPr/>
    </dgm:pt>
    <dgm:pt modelId="{9E5737E7-0516-3542-B82B-8AEA1A68BCEF}" type="pres">
      <dgm:prSet presAssocID="{15E0C889-4AD6-4464-9900-02004137853A}" presName="childTextArrow" presStyleLbl="fgAccFollowNode1" presStyleIdx="1" presStyleCnt="3">
        <dgm:presLayoutVars>
          <dgm:bulletEnabled val="1"/>
        </dgm:presLayoutVars>
      </dgm:prSet>
      <dgm:spPr/>
    </dgm:pt>
    <dgm:pt modelId="{823813C5-9647-9142-8583-334BAADABB5D}" type="pres">
      <dgm:prSet presAssocID="{72E5A521-DC5D-42F4-AF6C-261FD5A6DB8C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C1D40241-E602-AF4F-8363-BEEFA95C26C7}" type="presOf" srcId="{9ECEE902-3B6C-42E8-BE27-A9611BD43D37}" destId="{EC3FE28E-788D-C744-A0D8-B69588F8AE59}" srcOrd="0" destOrd="0" presId="urn:microsoft.com/office/officeart/2005/8/layout/process4"/>
    <dgm:cxn modelId="{6D27F872-7D44-439B-9699-9C0B3D183A88}" srcId="{5F4D6791-62A8-43E1-A1CC-D7360D77ABC1}" destId="{9ECEE902-3B6C-42E8-BE27-A9611BD43D37}" srcOrd="1" destOrd="0" parTransId="{AA5EBB7D-1F2C-4717-9070-92CE34FDC3CE}" sibTransId="{2E70D4C0-7D4E-447F-BC4D-48CC63D724E1}"/>
    <dgm:cxn modelId="{DDE70F8C-C3D9-4FF5-AFA4-7465CD92D1DC}" srcId="{5F4D6791-62A8-43E1-A1CC-D7360D77ABC1}" destId="{098C6137-90B9-4E45-8327-00FCCCAD1409}" srcOrd="0" destOrd="0" parTransId="{2ACDE9FE-A0C7-4E38-B946-EE8055F04149}" sibTransId="{0872533D-1521-4560-BE06-551DEB1276DF}"/>
    <dgm:cxn modelId="{B786B597-7E6D-A840-98C5-AD4D227EEE79}" type="presOf" srcId="{72E5A521-DC5D-42F4-AF6C-261FD5A6DB8C}" destId="{823813C5-9647-9142-8583-334BAADABB5D}" srcOrd="0" destOrd="0" presId="urn:microsoft.com/office/officeart/2005/8/layout/process4"/>
    <dgm:cxn modelId="{C878C0A8-85AC-B64B-AAA9-E377D84B3F12}" type="presOf" srcId="{098C6137-90B9-4E45-8327-00FCCCAD1409}" destId="{0BD66A39-2B0D-4446-A668-0B380BDDE28E}" srcOrd="0" destOrd="0" presId="urn:microsoft.com/office/officeart/2005/8/layout/process4"/>
    <dgm:cxn modelId="{00EC42AC-8CFD-1E45-8994-684C899FDACD}" type="presOf" srcId="{5F4D6791-62A8-43E1-A1CC-D7360D77ABC1}" destId="{D8E1018F-9C7F-CF49-BE9B-E176192DBBE9}" srcOrd="0" destOrd="0" presId="urn:microsoft.com/office/officeart/2005/8/layout/process4"/>
    <dgm:cxn modelId="{EA0858B1-0591-6946-8B40-3A0135C99A0B}" type="presOf" srcId="{0E6FE0C1-5BD7-4BD1-918E-01219ABA3F1F}" destId="{393C7BA8-3BF0-0240-8B78-3F634DC4F3C6}" srcOrd="0" destOrd="0" presId="urn:microsoft.com/office/officeart/2005/8/layout/process4"/>
    <dgm:cxn modelId="{AEE40FB7-AC41-2342-B7D8-C7EE160DFFBD}" type="presOf" srcId="{15E0C889-4AD6-4464-9900-02004137853A}" destId="{9E5737E7-0516-3542-B82B-8AEA1A68BCEF}" srcOrd="0" destOrd="0" presId="urn:microsoft.com/office/officeart/2005/8/layout/process4"/>
    <dgm:cxn modelId="{11F6E6BC-8E06-4545-B09E-F50683E01041}" srcId="{098C6137-90B9-4E45-8327-00FCCCAD1409}" destId="{0E6FE0C1-5BD7-4BD1-918E-01219ABA3F1F}" srcOrd="0" destOrd="0" parTransId="{1C54F57B-F523-42AC-94D4-FA3645F1A6C9}" sibTransId="{9FA3AA5F-75AC-412E-B33B-B75E68030C19}"/>
    <dgm:cxn modelId="{76D8E0C6-FA6D-4BD8-A21B-D138CD6D7C46}" srcId="{098C6137-90B9-4E45-8327-00FCCCAD1409}" destId="{15E0C889-4AD6-4464-9900-02004137853A}" srcOrd="1" destOrd="0" parTransId="{4EF47B6C-9ADF-4C2C-ACEF-A867F6E17A9A}" sibTransId="{DE27C9E1-5F2E-413A-9D15-4104B05EF8B7}"/>
    <dgm:cxn modelId="{00283DD9-1890-4CA0-8798-4F6519F2365F}" srcId="{098C6137-90B9-4E45-8327-00FCCCAD1409}" destId="{72E5A521-DC5D-42F4-AF6C-261FD5A6DB8C}" srcOrd="2" destOrd="0" parTransId="{B3862F36-054A-4DB6-8B13-5DF9D35712D5}" sibTransId="{8F250C2E-AF99-4BCB-B7EA-4AC1C8AA7917}"/>
    <dgm:cxn modelId="{2ACB95DA-FBAF-C747-A4BC-5C4AD49DCD02}" type="presOf" srcId="{098C6137-90B9-4E45-8327-00FCCCAD1409}" destId="{F654CE2F-6688-9C4F-A782-ECD2516A2CA9}" srcOrd="1" destOrd="0" presId="urn:microsoft.com/office/officeart/2005/8/layout/process4"/>
    <dgm:cxn modelId="{A17666CD-86A7-4C43-A9C0-52DB3CF0E078}" type="presParOf" srcId="{D8E1018F-9C7F-CF49-BE9B-E176192DBBE9}" destId="{7CAF225A-996F-7C40-83B0-FF2F8B997DDC}" srcOrd="0" destOrd="0" presId="urn:microsoft.com/office/officeart/2005/8/layout/process4"/>
    <dgm:cxn modelId="{2249B8A9-F7A6-F04D-A270-1C6CC87A571D}" type="presParOf" srcId="{7CAF225A-996F-7C40-83B0-FF2F8B997DDC}" destId="{EC3FE28E-788D-C744-A0D8-B69588F8AE59}" srcOrd="0" destOrd="0" presId="urn:microsoft.com/office/officeart/2005/8/layout/process4"/>
    <dgm:cxn modelId="{1679D7C7-0787-574E-82C1-6567FAEA3A81}" type="presParOf" srcId="{D8E1018F-9C7F-CF49-BE9B-E176192DBBE9}" destId="{782E598E-6C19-6548-9DE2-3CC0C87643EF}" srcOrd="1" destOrd="0" presId="urn:microsoft.com/office/officeart/2005/8/layout/process4"/>
    <dgm:cxn modelId="{FD67FF71-B09D-7245-85CD-EE680E8C2C59}" type="presParOf" srcId="{D8E1018F-9C7F-CF49-BE9B-E176192DBBE9}" destId="{1D01589C-7BCB-9C44-B686-42D0083F85F7}" srcOrd="2" destOrd="0" presId="urn:microsoft.com/office/officeart/2005/8/layout/process4"/>
    <dgm:cxn modelId="{9BEC9B89-B81B-CF44-A947-6F03024684CD}" type="presParOf" srcId="{1D01589C-7BCB-9C44-B686-42D0083F85F7}" destId="{0BD66A39-2B0D-4446-A668-0B380BDDE28E}" srcOrd="0" destOrd="0" presId="urn:microsoft.com/office/officeart/2005/8/layout/process4"/>
    <dgm:cxn modelId="{D39BD5D0-D838-494F-AC06-83FDDCFE0419}" type="presParOf" srcId="{1D01589C-7BCB-9C44-B686-42D0083F85F7}" destId="{F654CE2F-6688-9C4F-A782-ECD2516A2CA9}" srcOrd="1" destOrd="0" presId="urn:microsoft.com/office/officeart/2005/8/layout/process4"/>
    <dgm:cxn modelId="{ECE6F34C-4CC2-F14A-B95B-37E27CC26B83}" type="presParOf" srcId="{1D01589C-7BCB-9C44-B686-42D0083F85F7}" destId="{AAEEC168-BBFC-884C-B157-85B4AD2651C1}" srcOrd="2" destOrd="0" presId="urn:microsoft.com/office/officeart/2005/8/layout/process4"/>
    <dgm:cxn modelId="{52E00971-6843-334A-BC5D-E889CCCD16F5}" type="presParOf" srcId="{AAEEC168-BBFC-884C-B157-85B4AD2651C1}" destId="{393C7BA8-3BF0-0240-8B78-3F634DC4F3C6}" srcOrd="0" destOrd="0" presId="urn:microsoft.com/office/officeart/2005/8/layout/process4"/>
    <dgm:cxn modelId="{4B9C4C1E-94A0-6C47-9007-33793F9ED797}" type="presParOf" srcId="{AAEEC168-BBFC-884C-B157-85B4AD2651C1}" destId="{9E5737E7-0516-3542-B82B-8AEA1A68BCEF}" srcOrd="1" destOrd="0" presId="urn:microsoft.com/office/officeart/2005/8/layout/process4"/>
    <dgm:cxn modelId="{62C9B0CB-572A-6945-8C20-1428E2F20149}" type="presParOf" srcId="{AAEEC168-BBFC-884C-B157-85B4AD2651C1}" destId="{823813C5-9647-9142-8583-334BAADABB5D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 Integrated Development Environment (IDE) 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Software with R, a graphics viewer, file tracker, code notebook…etc. for interactive one stop shop R coding</a:t>
          </a:r>
          <a:endParaRPr lang="en-US" dirty="0"/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https://rstudio.com/</a:t>
          </a:r>
          <a:endParaRPr lang="en-US" dirty="0"/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3"/>
      <dgm:spPr/>
    </dgm:pt>
    <dgm:pt modelId="{06C76DFF-D630-406E-9CA5-4B6E8D8112CB}" type="pres">
      <dgm:prSet presAssocID="{0389385B-4DBC-41B0-A7B6-496730543EB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3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3"/>
      <dgm:spPr/>
    </dgm:pt>
    <dgm:pt modelId="{75DB183F-CFFE-4513-9DC4-571EDD8D0516}" type="pres">
      <dgm:prSet presAssocID="{4D17BF17-D91F-4C26-BDA1-751AD26BE8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3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3"/>
      <dgm:spPr/>
    </dgm:pt>
    <dgm:pt modelId="{2C219D42-83BB-4193-A107-BC12A0A771E6}" type="pres">
      <dgm:prSet presAssocID="{33CB1377-F60E-4A8D-805A-7A9EAC568A4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9B3F25-917D-CB4C-B7A1-D23EB994F44A}" type="presOf" srcId="{33CB1377-F60E-4A8D-805A-7A9EAC568A4D}" destId="{296BD59E-DF12-4E6B-B10C-1F3014B88234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6CEE5EE3-0388-2047-8772-54810ACCE4F5}" type="presOf" srcId="{0389385B-4DBC-41B0-A7B6-496730543EB1}" destId="{87F9EEAD-FC4F-450F-A459-DC27517EFB93}" srcOrd="0" destOrd="0" presId="urn:microsoft.com/office/officeart/2018/2/layout/IconVerticalSolidList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17C0F0FF-60B9-F444-8829-6DAAFC223626}" type="presOf" srcId="{4D17BF17-D91F-4C26-BDA1-751AD26BE8BB}" destId="{3A7E100A-50B9-4ECE-8422-E9092261DBD8}" srcOrd="0" destOrd="0" presId="urn:microsoft.com/office/officeart/2018/2/layout/IconVerticalSolidList"/>
    <dgm:cxn modelId="{08998430-A5FC-B343-80FF-7DE71A0AED3A}" type="presParOf" srcId="{18F674D7-A865-452F-ADDF-63D812AA0F66}" destId="{60E0F682-512B-47D1-ABDE-E3DB1276FB7B}" srcOrd="0" destOrd="0" presId="urn:microsoft.com/office/officeart/2018/2/layout/IconVerticalSolidList"/>
    <dgm:cxn modelId="{090E92F5-93D5-B249-8148-EAE74D5BB8A2}" type="presParOf" srcId="{60E0F682-512B-47D1-ABDE-E3DB1276FB7B}" destId="{102C29F7-B543-4BE7-8C26-C1D9BE173873}" srcOrd="0" destOrd="0" presId="urn:microsoft.com/office/officeart/2018/2/layout/IconVerticalSolidList"/>
    <dgm:cxn modelId="{BC3FAA2A-A2CE-E742-935C-AC24A7C463CE}" type="presParOf" srcId="{60E0F682-512B-47D1-ABDE-E3DB1276FB7B}" destId="{06C76DFF-D630-406E-9CA5-4B6E8D8112CB}" srcOrd="1" destOrd="0" presId="urn:microsoft.com/office/officeart/2018/2/layout/IconVerticalSolidList"/>
    <dgm:cxn modelId="{B90EF5D0-BFE4-AC42-BEF2-CAFE3916BAC0}" type="presParOf" srcId="{60E0F682-512B-47D1-ABDE-E3DB1276FB7B}" destId="{51BE69FF-4D0B-442C-ABC1-A9A59F46D56C}" srcOrd="2" destOrd="0" presId="urn:microsoft.com/office/officeart/2018/2/layout/IconVerticalSolidList"/>
    <dgm:cxn modelId="{3EE0E959-F853-5049-9A19-DBD0E12F4C6D}" type="presParOf" srcId="{60E0F682-512B-47D1-ABDE-E3DB1276FB7B}" destId="{87F9EEAD-FC4F-450F-A459-DC27517EFB93}" srcOrd="3" destOrd="0" presId="urn:microsoft.com/office/officeart/2018/2/layout/IconVerticalSolidList"/>
    <dgm:cxn modelId="{8A7F8A1E-9B85-644E-9066-604F833DECA1}" type="presParOf" srcId="{18F674D7-A865-452F-ADDF-63D812AA0F66}" destId="{59706F9A-EBEA-4160-AB25-EFF4D3EDF994}" srcOrd="1" destOrd="0" presId="urn:microsoft.com/office/officeart/2018/2/layout/IconVerticalSolidList"/>
    <dgm:cxn modelId="{7ABAD0D9-1040-804C-BB0A-5BD0423C5FEE}" type="presParOf" srcId="{18F674D7-A865-452F-ADDF-63D812AA0F66}" destId="{104C1C1D-E09A-4EF2-BF3A-25E44E1EB33B}" srcOrd="2" destOrd="0" presId="urn:microsoft.com/office/officeart/2018/2/layout/IconVerticalSolidList"/>
    <dgm:cxn modelId="{9D750FFF-114C-3F4D-8FB9-C9EB8BE67F52}" type="presParOf" srcId="{104C1C1D-E09A-4EF2-BF3A-25E44E1EB33B}" destId="{C41F4FE2-A512-4752-BC3D-953BC9FB4BC3}" srcOrd="0" destOrd="0" presId="urn:microsoft.com/office/officeart/2018/2/layout/IconVerticalSolidList"/>
    <dgm:cxn modelId="{7494B2D6-4501-5A4A-A5EE-B04BE1879341}" type="presParOf" srcId="{104C1C1D-E09A-4EF2-BF3A-25E44E1EB33B}" destId="{75DB183F-CFFE-4513-9DC4-571EDD8D0516}" srcOrd="1" destOrd="0" presId="urn:microsoft.com/office/officeart/2018/2/layout/IconVerticalSolidList"/>
    <dgm:cxn modelId="{DDE55B9D-DC94-8A4E-940E-4BD66219D6E3}" type="presParOf" srcId="{104C1C1D-E09A-4EF2-BF3A-25E44E1EB33B}" destId="{D3E1E683-1EE0-45D6-9E56-87E4FEFBA568}" srcOrd="2" destOrd="0" presId="urn:microsoft.com/office/officeart/2018/2/layout/IconVerticalSolidList"/>
    <dgm:cxn modelId="{4680EE21-E1ED-4144-B8FE-F896E2DBA47E}" type="presParOf" srcId="{104C1C1D-E09A-4EF2-BF3A-25E44E1EB33B}" destId="{3A7E100A-50B9-4ECE-8422-E9092261DBD8}" srcOrd="3" destOrd="0" presId="urn:microsoft.com/office/officeart/2018/2/layout/IconVerticalSolidList"/>
    <dgm:cxn modelId="{E56BDE48-223A-B449-8A87-2AC1198DBB49}" type="presParOf" srcId="{18F674D7-A865-452F-ADDF-63D812AA0F66}" destId="{DDD8A254-97EA-48EC-9A7F-F508EE1D3AF1}" srcOrd="3" destOrd="0" presId="urn:microsoft.com/office/officeart/2018/2/layout/IconVerticalSolidList"/>
    <dgm:cxn modelId="{0FAC3B67-231D-9C49-B060-FC41D55E1220}" type="presParOf" srcId="{18F674D7-A865-452F-ADDF-63D812AA0F66}" destId="{B29C93CC-5DAB-49CE-91A5-E314C68B8A0F}" srcOrd="4" destOrd="0" presId="urn:microsoft.com/office/officeart/2018/2/layout/IconVerticalSolidList"/>
    <dgm:cxn modelId="{13C85954-0785-DF49-BB98-457C311A8ED0}" type="presParOf" srcId="{B29C93CC-5DAB-49CE-91A5-E314C68B8A0F}" destId="{FEF0A4F4-411C-44EA-88CD-FD50394C5CE6}" srcOrd="0" destOrd="0" presId="urn:microsoft.com/office/officeart/2018/2/layout/IconVerticalSolidList"/>
    <dgm:cxn modelId="{D34C378F-5A23-7D45-9810-C1E2997EFF32}" type="presParOf" srcId="{B29C93CC-5DAB-49CE-91A5-E314C68B8A0F}" destId="{2C219D42-83BB-4193-A107-BC12A0A771E6}" srcOrd="1" destOrd="0" presId="urn:microsoft.com/office/officeart/2018/2/layout/IconVerticalSolidList"/>
    <dgm:cxn modelId="{B91CF461-73BA-734B-A189-BD6E649EE603}" type="presParOf" srcId="{B29C93CC-5DAB-49CE-91A5-E314C68B8A0F}" destId="{EDDF9688-42FA-4E8C-9F61-FE0AF675DCD7}" srcOrd="2" destOrd="0" presId="urn:microsoft.com/office/officeart/2018/2/layout/IconVerticalSolidList"/>
    <dgm:cxn modelId="{F2C2D809-69B4-734D-9189-3F5AFB8D4A00}" type="presParOf" srcId="{B29C93CC-5DAB-49CE-91A5-E314C68B8A0F}" destId="{296BD59E-DF12-4E6B-B10C-1F3014B882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</a:t>
          </a:r>
          <a:r>
            <a:rPr lang="en-US" err="1"/>
            <a:t>Rstudio</a:t>
          </a:r>
          <a:r>
            <a:rPr lang="en-US"/>
            <a:t> in a browser, no downloading software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Share projects easily for analysis and teaching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https://rstudio.cloud/</a:t>
          </a:r>
          <a:endParaRPr lang="en-US"/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3"/>
      <dgm:spPr/>
    </dgm:pt>
    <dgm:pt modelId="{06C76DFF-D630-406E-9CA5-4B6E8D8112CB}" type="pres">
      <dgm:prSet presAssocID="{0389385B-4DBC-41B0-A7B6-496730543EB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3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3"/>
      <dgm:spPr/>
    </dgm:pt>
    <dgm:pt modelId="{75DB183F-CFFE-4513-9DC4-571EDD8D0516}" type="pres">
      <dgm:prSet presAssocID="{4D17BF17-D91F-4C26-BDA1-751AD26BE8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3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3"/>
      <dgm:spPr/>
    </dgm:pt>
    <dgm:pt modelId="{2C219D42-83BB-4193-A107-BC12A0A771E6}" type="pres">
      <dgm:prSet presAssocID="{33CB1377-F60E-4A8D-805A-7A9EAC568A4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9B3F25-917D-CB4C-B7A1-D23EB994F44A}" type="presOf" srcId="{33CB1377-F60E-4A8D-805A-7A9EAC568A4D}" destId="{296BD59E-DF12-4E6B-B10C-1F3014B88234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6CEE5EE3-0388-2047-8772-54810ACCE4F5}" type="presOf" srcId="{0389385B-4DBC-41B0-A7B6-496730543EB1}" destId="{87F9EEAD-FC4F-450F-A459-DC27517EFB93}" srcOrd="0" destOrd="0" presId="urn:microsoft.com/office/officeart/2018/2/layout/IconVerticalSolidList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17C0F0FF-60B9-F444-8829-6DAAFC223626}" type="presOf" srcId="{4D17BF17-D91F-4C26-BDA1-751AD26BE8BB}" destId="{3A7E100A-50B9-4ECE-8422-E9092261DBD8}" srcOrd="0" destOrd="0" presId="urn:microsoft.com/office/officeart/2018/2/layout/IconVerticalSolidList"/>
    <dgm:cxn modelId="{08998430-A5FC-B343-80FF-7DE71A0AED3A}" type="presParOf" srcId="{18F674D7-A865-452F-ADDF-63D812AA0F66}" destId="{60E0F682-512B-47D1-ABDE-E3DB1276FB7B}" srcOrd="0" destOrd="0" presId="urn:microsoft.com/office/officeart/2018/2/layout/IconVerticalSolidList"/>
    <dgm:cxn modelId="{090E92F5-93D5-B249-8148-EAE74D5BB8A2}" type="presParOf" srcId="{60E0F682-512B-47D1-ABDE-E3DB1276FB7B}" destId="{102C29F7-B543-4BE7-8C26-C1D9BE173873}" srcOrd="0" destOrd="0" presId="urn:microsoft.com/office/officeart/2018/2/layout/IconVerticalSolidList"/>
    <dgm:cxn modelId="{BC3FAA2A-A2CE-E742-935C-AC24A7C463CE}" type="presParOf" srcId="{60E0F682-512B-47D1-ABDE-E3DB1276FB7B}" destId="{06C76DFF-D630-406E-9CA5-4B6E8D8112CB}" srcOrd="1" destOrd="0" presId="urn:microsoft.com/office/officeart/2018/2/layout/IconVerticalSolidList"/>
    <dgm:cxn modelId="{B90EF5D0-BFE4-AC42-BEF2-CAFE3916BAC0}" type="presParOf" srcId="{60E0F682-512B-47D1-ABDE-E3DB1276FB7B}" destId="{51BE69FF-4D0B-442C-ABC1-A9A59F46D56C}" srcOrd="2" destOrd="0" presId="urn:microsoft.com/office/officeart/2018/2/layout/IconVerticalSolidList"/>
    <dgm:cxn modelId="{3EE0E959-F853-5049-9A19-DBD0E12F4C6D}" type="presParOf" srcId="{60E0F682-512B-47D1-ABDE-E3DB1276FB7B}" destId="{87F9EEAD-FC4F-450F-A459-DC27517EFB93}" srcOrd="3" destOrd="0" presId="urn:microsoft.com/office/officeart/2018/2/layout/IconVerticalSolidList"/>
    <dgm:cxn modelId="{8A7F8A1E-9B85-644E-9066-604F833DECA1}" type="presParOf" srcId="{18F674D7-A865-452F-ADDF-63D812AA0F66}" destId="{59706F9A-EBEA-4160-AB25-EFF4D3EDF994}" srcOrd="1" destOrd="0" presId="urn:microsoft.com/office/officeart/2018/2/layout/IconVerticalSolidList"/>
    <dgm:cxn modelId="{7ABAD0D9-1040-804C-BB0A-5BD0423C5FEE}" type="presParOf" srcId="{18F674D7-A865-452F-ADDF-63D812AA0F66}" destId="{104C1C1D-E09A-4EF2-BF3A-25E44E1EB33B}" srcOrd="2" destOrd="0" presId="urn:microsoft.com/office/officeart/2018/2/layout/IconVerticalSolidList"/>
    <dgm:cxn modelId="{9D750FFF-114C-3F4D-8FB9-C9EB8BE67F52}" type="presParOf" srcId="{104C1C1D-E09A-4EF2-BF3A-25E44E1EB33B}" destId="{C41F4FE2-A512-4752-BC3D-953BC9FB4BC3}" srcOrd="0" destOrd="0" presId="urn:microsoft.com/office/officeart/2018/2/layout/IconVerticalSolidList"/>
    <dgm:cxn modelId="{7494B2D6-4501-5A4A-A5EE-B04BE1879341}" type="presParOf" srcId="{104C1C1D-E09A-4EF2-BF3A-25E44E1EB33B}" destId="{75DB183F-CFFE-4513-9DC4-571EDD8D0516}" srcOrd="1" destOrd="0" presId="urn:microsoft.com/office/officeart/2018/2/layout/IconVerticalSolidList"/>
    <dgm:cxn modelId="{DDE55B9D-DC94-8A4E-940E-4BD66219D6E3}" type="presParOf" srcId="{104C1C1D-E09A-4EF2-BF3A-25E44E1EB33B}" destId="{D3E1E683-1EE0-45D6-9E56-87E4FEFBA568}" srcOrd="2" destOrd="0" presId="urn:microsoft.com/office/officeart/2018/2/layout/IconVerticalSolidList"/>
    <dgm:cxn modelId="{4680EE21-E1ED-4144-B8FE-F896E2DBA47E}" type="presParOf" srcId="{104C1C1D-E09A-4EF2-BF3A-25E44E1EB33B}" destId="{3A7E100A-50B9-4ECE-8422-E9092261DBD8}" srcOrd="3" destOrd="0" presId="urn:microsoft.com/office/officeart/2018/2/layout/IconVerticalSolidList"/>
    <dgm:cxn modelId="{E56BDE48-223A-B449-8A87-2AC1198DBB49}" type="presParOf" srcId="{18F674D7-A865-452F-ADDF-63D812AA0F66}" destId="{DDD8A254-97EA-48EC-9A7F-F508EE1D3AF1}" srcOrd="3" destOrd="0" presId="urn:microsoft.com/office/officeart/2018/2/layout/IconVerticalSolidList"/>
    <dgm:cxn modelId="{0FAC3B67-231D-9C49-B060-FC41D55E1220}" type="presParOf" srcId="{18F674D7-A865-452F-ADDF-63D812AA0F66}" destId="{B29C93CC-5DAB-49CE-91A5-E314C68B8A0F}" srcOrd="4" destOrd="0" presId="urn:microsoft.com/office/officeart/2018/2/layout/IconVerticalSolidList"/>
    <dgm:cxn modelId="{13C85954-0785-DF49-BB98-457C311A8ED0}" type="presParOf" srcId="{B29C93CC-5DAB-49CE-91A5-E314C68B8A0F}" destId="{FEF0A4F4-411C-44EA-88CD-FD50394C5CE6}" srcOrd="0" destOrd="0" presId="urn:microsoft.com/office/officeart/2018/2/layout/IconVerticalSolidList"/>
    <dgm:cxn modelId="{D34C378F-5A23-7D45-9810-C1E2997EFF32}" type="presParOf" srcId="{B29C93CC-5DAB-49CE-91A5-E314C68B8A0F}" destId="{2C219D42-83BB-4193-A107-BC12A0A771E6}" srcOrd="1" destOrd="0" presId="urn:microsoft.com/office/officeart/2018/2/layout/IconVerticalSolidList"/>
    <dgm:cxn modelId="{B91CF461-73BA-734B-A189-BD6E649EE603}" type="presParOf" srcId="{B29C93CC-5DAB-49CE-91A5-E314C68B8A0F}" destId="{EDDF9688-42FA-4E8C-9F61-FE0AF675DCD7}" srcOrd="2" destOrd="0" presId="urn:microsoft.com/office/officeart/2018/2/layout/IconVerticalSolidList"/>
    <dgm:cxn modelId="{F2C2D809-69B4-734D-9189-3F5AFB8D4A00}" type="presParOf" srcId="{B29C93CC-5DAB-49CE-91A5-E314C68B8A0F}" destId="{296BD59E-DF12-4E6B-B10C-1F3014B882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/>
            <a:t>We could use base R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Or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AF51575C-D2DE-475B-9773-A07336797CAD}" type="pres">
      <dgm:prSet presAssocID="{66A86DA9-0356-45AF-B323-DC6DB6CC42D5}" presName="root" presStyleCnt="0">
        <dgm:presLayoutVars>
          <dgm:dir/>
          <dgm:resizeHandles val="exact"/>
        </dgm:presLayoutVars>
      </dgm:prSet>
      <dgm:spPr/>
    </dgm:pt>
    <dgm:pt modelId="{75F99C8D-E0B0-4DB2-8D53-1C67DDC10C64}" type="pres">
      <dgm:prSet presAssocID="{05FE8EEC-5968-4F7C-9152-DA5BBD6F9C3D}" presName="compNode" presStyleCnt="0"/>
      <dgm:spPr/>
    </dgm:pt>
    <dgm:pt modelId="{87084F87-1777-417D-9DE1-9E8236D60A7F}" type="pres">
      <dgm:prSet presAssocID="{05FE8EEC-5968-4F7C-9152-DA5BBD6F9C3D}" presName="iconBgRect" presStyleLbl="bgShp" presStyleIdx="0" presStyleCnt="3"/>
      <dgm:spPr/>
    </dgm:pt>
    <dgm:pt modelId="{763F3EC3-65C9-491A-903F-46F5BB8583AD}" type="pres">
      <dgm:prSet presAssocID="{05FE8EEC-5968-4F7C-9152-DA5BBD6F9C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A8C983B-1C1A-45C8-9D80-4B7A20ECAF3F}" type="pres">
      <dgm:prSet presAssocID="{05FE8EEC-5968-4F7C-9152-DA5BBD6F9C3D}" presName="spaceRect" presStyleCnt="0"/>
      <dgm:spPr/>
    </dgm:pt>
    <dgm:pt modelId="{9CAF4204-B940-44E1-A6FF-4418CEAE9D32}" type="pres">
      <dgm:prSet presAssocID="{05FE8EEC-5968-4F7C-9152-DA5BBD6F9C3D}" presName="textRect" presStyleLbl="revTx" presStyleIdx="0" presStyleCnt="3">
        <dgm:presLayoutVars>
          <dgm:chMax val="1"/>
          <dgm:chPref val="1"/>
        </dgm:presLayoutVars>
      </dgm:prSet>
      <dgm:spPr/>
    </dgm:pt>
    <dgm:pt modelId="{A04BBAB1-49B4-4189-A46B-E4F043A1B906}" type="pres">
      <dgm:prSet presAssocID="{8D4E9B45-B172-4D5F-8144-8B3DBE0EDA7F}" presName="sibTrans" presStyleCnt="0"/>
      <dgm:spPr/>
    </dgm:pt>
    <dgm:pt modelId="{1334DEDD-9688-4042-89CE-D34758763B0E}" type="pres">
      <dgm:prSet presAssocID="{F2BC75BE-572B-493E-BEBC-C1E4D8E7A3A5}" presName="compNode" presStyleCnt="0"/>
      <dgm:spPr/>
    </dgm:pt>
    <dgm:pt modelId="{AD85AAF2-4D6E-48C2-87AF-32794C5AB497}" type="pres">
      <dgm:prSet presAssocID="{F2BC75BE-572B-493E-BEBC-C1E4D8E7A3A5}" presName="iconBgRect" presStyleLbl="bgShp" presStyleIdx="1" presStyleCnt="3"/>
      <dgm:spPr/>
    </dgm:pt>
    <dgm:pt modelId="{53A63FB8-7C1E-47DA-9D48-A8B7FA3C8B96}" type="pres">
      <dgm:prSet presAssocID="{F2BC75BE-572B-493E-BEBC-C1E4D8E7A3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6AC9808-5D0F-4058-92D0-B8350A2EEC3A}" type="pres">
      <dgm:prSet presAssocID="{F2BC75BE-572B-493E-BEBC-C1E4D8E7A3A5}" presName="spaceRect" presStyleCnt="0"/>
      <dgm:spPr/>
    </dgm:pt>
    <dgm:pt modelId="{4F7D7A69-5183-4F13-AAF2-BCA78E1587B3}" type="pres">
      <dgm:prSet presAssocID="{F2BC75BE-572B-493E-BEBC-C1E4D8E7A3A5}" presName="textRect" presStyleLbl="revTx" presStyleIdx="1" presStyleCnt="3">
        <dgm:presLayoutVars>
          <dgm:chMax val="1"/>
          <dgm:chPref val="1"/>
        </dgm:presLayoutVars>
      </dgm:prSet>
      <dgm:spPr/>
    </dgm:pt>
    <dgm:pt modelId="{9539711C-4618-4373-B878-56628790177F}" type="pres">
      <dgm:prSet presAssocID="{11F74344-A819-4A5E-BEB8-ECF120E64BB2}" presName="sibTrans" presStyleCnt="0"/>
      <dgm:spPr/>
    </dgm:pt>
    <dgm:pt modelId="{677A17C2-99F3-4DC6-A67B-976DA6897A11}" type="pres">
      <dgm:prSet presAssocID="{524EE703-FD98-46EE-A21D-FBEE713CB3B3}" presName="compNode" presStyleCnt="0"/>
      <dgm:spPr/>
    </dgm:pt>
    <dgm:pt modelId="{6184045D-877B-49B0-9B1A-34508F1163E5}" type="pres">
      <dgm:prSet presAssocID="{524EE703-FD98-46EE-A21D-FBEE713CB3B3}" presName="iconBgRect" presStyleLbl="bgShp" presStyleIdx="2" presStyleCnt="3"/>
      <dgm:spPr/>
    </dgm:pt>
    <dgm:pt modelId="{C006D25D-57DA-4B8F-AA15-68B94C3AAA18}" type="pres">
      <dgm:prSet presAssocID="{524EE703-FD98-46EE-A21D-FBEE713CB3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15786E-BA61-426C-BACB-9308992356A8}" type="pres">
      <dgm:prSet presAssocID="{524EE703-FD98-46EE-A21D-FBEE713CB3B3}" presName="spaceRect" presStyleCnt="0"/>
      <dgm:spPr/>
    </dgm:pt>
    <dgm:pt modelId="{356E0C9D-8EF4-4569-ADC2-C9E359A607E6}" type="pres">
      <dgm:prSet presAssocID="{524EE703-FD98-46EE-A21D-FBEE713CB3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AFA2DE52-17C9-43ED-B206-1C66226BDC50}" type="presOf" srcId="{F2BC75BE-572B-493E-BEBC-C1E4D8E7A3A5}" destId="{4F7D7A69-5183-4F13-AAF2-BCA78E1587B3}" srcOrd="0" destOrd="0" presId="urn:microsoft.com/office/officeart/2018/5/layout/IconCircleLabelList"/>
    <dgm:cxn modelId="{13EC7655-DDB1-41A6-81A5-BD4937EC9227}" type="presOf" srcId="{05FE8EEC-5968-4F7C-9152-DA5BBD6F9C3D}" destId="{9CAF4204-B940-44E1-A6FF-4418CEAE9D32}" srcOrd="0" destOrd="0" presId="urn:microsoft.com/office/officeart/2018/5/layout/IconCircleLabelList"/>
    <dgm:cxn modelId="{3CC52458-98E1-4018-AF1D-6DC7082764AF}" type="presOf" srcId="{524EE703-FD98-46EE-A21D-FBEE713CB3B3}" destId="{356E0C9D-8EF4-4569-ADC2-C9E359A607E6}" srcOrd="0" destOrd="0" presId="urn:microsoft.com/office/officeart/2018/5/layout/IconCircleLabelList"/>
    <dgm:cxn modelId="{5841CF5E-44C6-429D-BA1E-AF8C538335BE}" type="presOf" srcId="{66A86DA9-0356-45AF-B323-DC6DB6CC42D5}" destId="{AF51575C-D2DE-475B-9773-A07336797CAD}" srcOrd="0" destOrd="0" presId="urn:microsoft.com/office/officeart/2018/5/layout/IconCircleLabel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3E88BF3B-4690-4AF7-833C-6454EC0EF0E9}" type="presParOf" srcId="{AF51575C-D2DE-475B-9773-A07336797CAD}" destId="{75F99C8D-E0B0-4DB2-8D53-1C67DDC10C64}" srcOrd="0" destOrd="0" presId="urn:microsoft.com/office/officeart/2018/5/layout/IconCircleLabelList"/>
    <dgm:cxn modelId="{B486CFF7-59C9-4861-9D8C-BEB5B124B3AE}" type="presParOf" srcId="{75F99C8D-E0B0-4DB2-8D53-1C67DDC10C64}" destId="{87084F87-1777-417D-9DE1-9E8236D60A7F}" srcOrd="0" destOrd="0" presId="urn:microsoft.com/office/officeart/2018/5/layout/IconCircleLabelList"/>
    <dgm:cxn modelId="{0DE8F25E-52D0-4765-B339-95064263DB3B}" type="presParOf" srcId="{75F99C8D-E0B0-4DB2-8D53-1C67DDC10C64}" destId="{763F3EC3-65C9-491A-903F-46F5BB8583AD}" srcOrd="1" destOrd="0" presId="urn:microsoft.com/office/officeart/2018/5/layout/IconCircleLabelList"/>
    <dgm:cxn modelId="{4125FC15-2235-4EA4-8F90-0E68234CDCEB}" type="presParOf" srcId="{75F99C8D-E0B0-4DB2-8D53-1C67DDC10C64}" destId="{7A8C983B-1C1A-45C8-9D80-4B7A20ECAF3F}" srcOrd="2" destOrd="0" presId="urn:microsoft.com/office/officeart/2018/5/layout/IconCircleLabelList"/>
    <dgm:cxn modelId="{693BCC93-AA87-4C85-91E9-43A8212B3480}" type="presParOf" srcId="{75F99C8D-E0B0-4DB2-8D53-1C67DDC10C64}" destId="{9CAF4204-B940-44E1-A6FF-4418CEAE9D32}" srcOrd="3" destOrd="0" presId="urn:microsoft.com/office/officeart/2018/5/layout/IconCircleLabelList"/>
    <dgm:cxn modelId="{A86EF3D0-2339-442F-B03F-A6F7DD22F0BE}" type="presParOf" srcId="{AF51575C-D2DE-475B-9773-A07336797CAD}" destId="{A04BBAB1-49B4-4189-A46B-E4F043A1B906}" srcOrd="1" destOrd="0" presId="urn:microsoft.com/office/officeart/2018/5/layout/IconCircleLabelList"/>
    <dgm:cxn modelId="{5F04B251-D4EB-43C5-99BE-9DAAB0F87213}" type="presParOf" srcId="{AF51575C-D2DE-475B-9773-A07336797CAD}" destId="{1334DEDD-9688-4042-89CE-D34758763B0E}" srcOrd="2" destOrd="0" presId="urn:microsoft.com/office/officeart/2018/5/layout/IconCircleLabelList"/>
    <dgm:cxn modelId="{01E302D3-570F-4730-8D3B-596571B83106}" type="presParOf" srcId="{1334DEDD-9688-4042-89CE-D34758763B0E}" destId="{AD85AAF2-4D6E-48C2-87AF-32794C5AB497}" srcOrd="0" destOrd="0" presId="urn:microsoft.com/office/officeart/2018/5/layout/IconCircleLabelList"/>
    <dgm:cxn modelId="{9EA26DFB-FC89-4785-A7E4-4625A4D8413A}" type="presParOf" srcId="{1334DEDD-9688-4042-89CE-D34758763B0E}" destId="{53A63FB8-7C1E-47DA-9D48-A8B7FA3C8B96}" srcOrd="1" destOrd="0" presId="urn:microsoft.com/office/officeart/2018/5/layout/IconCircleLabelList"/>
    <dgm:cxn modelId="{32E4FC9D-5C7F-4F60-BCF7-82B95BE784CD}" type="presParOf" srcId="{1334DEDD-9688-4042-89CE-D34758763B0E}" destId="{56AC9808-5D0F-4058-92D0-B8350A2EEC3A}" srcOrd="2" destOrd="0" presId="urn:microsoft.com/office/officeart/2018/5/layout/IconCircleLabelList"/>
    <dgm:cxn modelId="{6E276B31-45FE-406D-8940-DD45C19ED13E}" type="presParOf" srcId="{1334DEDD-9688-4042-89CE-D34758763B0E}" destId="{4F7D7A69-5183-4F13-AAF2-BCA78E1587B3}" srcOrd="3" destOrd="0" presId="urn:microsoft.com/office/officeart/2018/5/layout/IconCircleLabelList"/>
    <dgm:cxn modelId="{CC99B6B8-304E-4349-974A-8F93A9DEB738}" type="presParOf" srcId="{AF51575C-D2DE-475B-9773-A07336797CAD}" destId="{9539711C-4618-4373-B878-56628790177F}" srcOrd="3" destOrd="0" presId="urn:microsoft.com/office/officeart/2018/5/layout/IconCircleLabelList"/>
    <dgm:cxn modelId="{43774AB6-7A0C-46E8-968B-D38C87C57FC6}" type="presParOf" srcId="{AF51575C-D2DE-475B-9773-A07336797CAD}" destId="{677A17C2-99F3-4DC6-A67B-976DA6897A11}" srcOrd="4" destOrd="0" presId="urn:microsoft.com/office/officeart/2018/5/layout/IconCircleLabelList"/>
    <dgm:cxn modelId="{DC8CBEA0-584E-4F2C-822F-DA1016BE7FEB}" type="presParOf" srcId="{677A17C2-99F3-4DC6-A67B-976DA6897A11}" destId="{6184045D-877B-49B0-9B1A-34508F1163E5}" srcOrd="0" destOrd="0" presId="urn:microsoft.com/office/officeart/2018/5/layout/IconCircleLabelList"/>
    <dgm:cxn modelId="{0FFE0A27-7146-4562-889F-0499E30B3668}" type="presParOf" srcId="{677A17C2-99F3-4DC6-A67B-976DA6897A11}" destId="{C006D25D-57DA-4B8F-AA15-68B94C3AAA18}" srcOrd="1" destOrd="0" presId="urn:microsoft.com/office/officeart/2018/5/layout/IconCircleLabelList"/>
    <dgm:cxn modelId="{CF996A3C-A17B-4287-B8A9-76D3634F7FFB}" type="presParOf" srcId="{677A17C2-99F3-4DC6-A67B-976DA6897A11}" destId="{7F15786E-BA61-426C-BACB-9308992356A8}" srcOrd="2" destOrd="0" presId="urn:microsoft.com/office/officeart/2018/5/layout/IconCircleLabelList"/>
    <dgm:cxn modelId="{C9B70856-DE23-4F36-A7F4-D823D7212030}" type="presParOf" srcId="{677A17C2-99F3-4DC6-A67B-976DA6897A11}" destId="{356E0C9D-8EF4-4569-ADC2-C9E359A607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Made by different people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Would also be very slow to load everything every time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3FE28E-788D-C744-A0D8-B69588F8AE59}">
      <dsp:nvSpPr>
        <dsp:cNvPr id="0" name=""/>
        <dsp:cNvSpPr/>
      </dsp:nvSpPr>
      <dsp:spPr>
        <a:xfrm>
          <a:off x="0" y="3269800"/>
          <a:ext cx="7242048" cy="2145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Free and relatively easy to run in any environment </a:t>
          </a:r>
        </a:p>
      </dsp:txBody>
      <dsp:txXfrm>
        <a:off x="0" y="3269800"/>
        <a:ext cx="7242048" cy="2145343"/>
      </dsp:txXfrm>
    </dsp:sp>
    <dsp:sp modelId="{F654CE2F-6688-9C4F-A782-ECD2516A2CA9}">
      <dsp:nvSpPr>
        <dsp:cNvPr id="0" name=""/>
        <dsp:cNvSpPr/>
      </dsp:nvSpPr>
      <dsp:spPr>
        <a:xfrm rot="10800000">
          <a:off x="0" y="2442"/>
          <a:ext cx="7242048" cy="329953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 programming language and open-source software environment that can:</a:t>
          </a:r>
        </a:p>
      </dsp:txBody>
      <dsp:txXfrm rot="-10800000">
        <a:off x="0" y="2442"/>
        <a:ext cx="7242048" cy="1158137"/>
      </dsp:txXfrm>
    </dsp:sp>
    <dsp:sp modelId="{393C7BA8-3BF0-0240-8B78-3F634DC4F3C6}">
      <dsp:nvSpPr>
        <dsp:cNvPr id="0" name=""/>
        <dsp:cNvSpPr/>
      </dsp:nvSpPr>
      <dsp:spPr>
        <a:xfrm>
          <a:off x="3536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Manipulate data</a:t>
          </a:r>
        </a:p>
      </dsp:txBody>
      <dsp:txXfrm>
        <a:off x="3536" y="1160580"/>
        <a:ext cx="2411658" cy="986561"/>
      </dsp:txXfrm>
    </dsp:sp>
    <dsp:sp modelId="{9E5737E7-0516-3542-B82B-8AEA1A68BCEF}">
      <dsp:nvSpPr>
        <dsp:cNvPr id="0" name=""/>
        <dsp:cNvSpPr/>
      </dsp:nvSpPr>
      <dsp:spPr>
        <a:xfrm>
          <a:off x="2415194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Visualize</a:t>
          </a:r>
        </a:p>
      </dsp:txBody>
      <dsp:txXfrm>
        <a:off x="2415194" y="1160580"/>
        <a:ext cx="2411658" cy="986561"/>
      </dsp:txXfrm>
    </dsp:sp>
    <dsp:sp modelId="{823813C5-9647-9142-8583-334BAADABB5D}">
      <dsp:nvSpPr>
        <dsp:cNvPr id="0" name=""/>
        <dsp:cNvSpPr/>
      </dsp:nvSpPr>
      <dsp:spPr>
        <a:xfrm>
          <a:off x="4826853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Perform statistics</a:t>
          </a:r>
        </a:p>
      </dsp:txBody>
      <dsp:txXfrm>
        <a:off x="4826853" y="1160580"/>
        <a:ext cx="2411658" cy="9865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 Integrated Development Environment (IDE) </a:t>
          </a:r>
        </a:p>
      </dsp:txBody>
      <dsp:txXfrm>
        <a:off x="1941716" y="718"/>
        <a:ext cx="4571887" cy="1681139"/>
      </dsp:txXfrm>
    </dsp:sp>
    <dsp:sp modelId="{C41F4FE2-A512-4752-BC3D-953BC9FB4BC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Software with R, a graphics viewer, file tracker, code notebook…etc. for interactive one stop shop R coding</a:t>
          </a:r>
          <a:endParaRPr lang="en-US" sz="2200" kern="1200" dirty="0"/>
        </a:p>
      </dsp:txBody>
      <dsp:txXfrm>
        <a:off x="1941716" y="2102143"/>
        <a:ext cx="4571887" cy="1681139"/>
      </dsp:txXfrm>
    </dsp:sp>
    <dsp:sp modelId="{FEF0A4F4-411C-44EA-88CD-FD50394C5CE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7"/>
            </a:rPr>
            <a:t>https://rstudio.com/</a:t>
          </a:r>
          <a:endParaRPr lang="en-US" sz="2200" kern="1200" dirty="0"/>
        </a:p>
      </dsp:txBody>
      <dsp:txXfrm>
        <a:off x="1941716" y="4203567"/>
        <a:ext cx="4571887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</a:t>
          </a:r>
          <a:r>
            <a:rPr lang="en-US" sz="2500" kern="1200" err="1"/>
            <a:t>Rstudio</a:t>
          </a:r>
          <a:r>
            <a:rPr lang="en-US" sz="2500" kern="1200"/>
            <a:t> in a browser, no downloading software</a:t>
          </a:r>
        </a:p>
      </dsp:txBody>
      <dsp:txXfrm>
        <a:off x="1941716" y="718"/>
        <a:ext cx="4571887" cy="1681139"/>
      </dsp:txXfrm>
    </dsp:sp>
    <dsp:sp modelId="{C41F4FE2-A512-4752-BC3D-953BC9FB4BC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Share projects easily for analysis and teaching</a:t>
          </a:r>
        </a:p>
      </dsp:txBody>
      <dsp:txXfrm>
        <a:off x="1941716" y="2102143"/>
        <a:ext cx="4571887" cy="1681139"/>
      </dsp:txXfrm>
    </dsp:sp>
    <dsp:sp modelId="{FEF0A4F4-411C-44EA-88CD-FD50394C5CE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hlinkClick xmlns:r="http://schemas.openxmlformats.org/officeDocument/2006/relationships" r:id="rId7"/>
            </a:rPr>
            <a:t>https://rstudio.cloud/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84F87-1777-417D-9DE1-9E8236D60A7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F3EC3-65C9-491A-903F-46F5BB8583A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F4204-B940-44E1-A6FF-4418CEAE9D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We could use base R</a:t>
          </a:r>
        </a:p>
      </dsp:txBody>
      <dsp:txXfrm>
        <a:off x="75768" y="3053169"/>
        <a:ext cx="3093750" cy="720000"/>
      </dsp:txXfrm>
    </dsp:sp>
    <dsp:sp modelId="{AD85AAF2-4D6E-48C2-87AF-32794C5AB497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3FB8-7C1E-47DA-9D48-A8B7FA3C8B9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D7A69-5183-4F13-AAF2-BCA78E1587B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Or the </a:t>
          </a:r>
          <a:r>
            <a:rPr lang="en-US" sz="2200" kern="1200" dirty="0" err="1"/>
            <a:t>tidyverse</a:t>
          </a:r>
          <a:r>
            <a:rPr lang="en-US" sz="2200" kern="1200" dirty="0"/>
            <a:t> collection of packages </a:t>
          </a:r>
        </a:p>
      </dsp:txBody>
      <dsp:txXfrm>
        <a:off x="3710925" y="3053169"/>
        <a:ext cx="3093750" cy="720000"/>
      </dsp:txXfrm>
    </dsp:sp>
    <dsp:sp modelId="{6184045D-877B-49B0-9B1A-34508F1163E5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D25D-57DA-4B8F-AA15-68B94C3AAA1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E0C9D-8EF4-4569-ADC2-C9E359A607E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Specifically designed for data science</a:t>
          </a:r>
        </a:p>
      </dsp:txBody>
      <dsp:txXfrm>
        <a:off x="7346081" y="3053169"/>
        <a:ext cx="3093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by different people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Would also be very slow to load everything every time</a:t>
          </a:r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35EF3-682D-9241-85C0-0923DE8EEDA8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0B10C-5AE6-0845-8B94-A272F6B80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87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5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command line or click 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3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 dirty="0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2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78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Arrange, select, filter, mutate, summarize, </a:t>
            </a:r>
            <a:r>
              <a:rPr lang="en-US" dirty="0" err="1"/>
              <a:t>groupby</a:t>
            </a:r>
            <a:endParaRPr lang="en-US" dirty="0"/>
          </a:p>
          <a:p>
            <a:r>
              <a:rPr lang="en-US" dirty="0"/>
              <a:t>2. Mutate</a:t>
            </a:r>
          </a:p>
          <a:p>
            <a:r>
              <a:rPr lang="en-US" dirty="0"/>
              <a:t>3. Ascending, descending</a:t>
            </a:r>
          </a:p>
          <a:p>
            <a:r>
              <a:rPr lang="en-US" dirty="0"/>
              <a:t>4. The `pipe`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is a statistical programming language used for many research cases. It allows users to load, manipulate, visualize and analyze data.</a:t>
            </a:r>
          </a:p>
          <a:p>
            <a:r>
              <a:rPr lang="en-US" dirty="0"/>
              <a:t>It is a free and open-source program, making it ideal for open and reproducible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21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note on opposite of gather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17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 work before this point as R may need to restart before installation finishes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33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92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96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is a free IDE to help run R with. It encompasses R, as well as a graphics viewer and a GUI interface for several common R tasks, such as loading packages.</a:t>
            </a:r>
          </a:p>
          <a:p>
            <a:endParaRPr lang="en-US" dirty="0"/>
          </a:p>
          <a:p>
            <a:r>
              <a:rPr lang="en-US" dirty="0"/>
              <a:t>You can follow the link on this slide to download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57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Cloud is a browser-based version of </a:t>
            </a:r>
            <a:r>
              <a:rPr lang="en-US" dirty="0" err="1"/>
              <a:t>Rstudio</a:t>
            </a:r>
            <a:r>
              <a:rPr lang="en-US" dirty="0"/>
              <a:t>. It has a free usage tier with a limited number of hours/month of use (25 </a:t>
            </a:r>
            <a:r>
              <a:rPr lang="en-US" dirty="0" err="1"/>
              <a:t>hrs</a:t>
            </a:r>
            <a:r>
              <a:rPr lang="en-US" dirty="0"/>
              <a:t> I believe).</a:t>
            </a:r>
          </a:p>
          <a:p>
            <a:endParaRPr lang="en-US" dirty="0"/>
          </a:p>
          <a:p>
            <a:r>
              <a:rPr lang="en-US" dirty="0"/>
              <a:t>It allows for project sharing which can help ease the burden of loading packages and replicating working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27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  <a:p>
            <a:endParaRPr lang="en-US" dirty="0"/>
          </a:p>
          <a:p>
            <a:r>
              <a:rPr lang="en-US" dirty="0"/>
              <a:t>We will walk through setting up a new script to run R commands.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29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62B0-4D00-3540-916E-B607718E6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9BC8C-7D77-AD4A-B4E0-F48119526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37136-13A3-3741-9511-F91423234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3F21D-939B-4F48-BBD9-DFD97B88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2C13F-0084-1C46-9A10-41680C000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22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D7049-0F5B-6B45-955E-0FBE5202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1961A-F62B-DE40-B09E-D8A731F1E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7F393-D517-5C46-8373-EBCD74BA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0690-4A20-B045-99D6-81797094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C3A1F-6AE3-1440-963C-505FA2B9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8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1DF9D-F770-384E-86C3-64EC92C55C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8C45F-C128-F540-AF3A-FDD0C407E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6BBDE-F115-3E4E-865B-809391C7C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A2EEE-4131-134D-AFF4-615BABD7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B5948-C919-E04D-954E-5D017801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02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Grid" type="picTx">
  <p:cSld name="Picture with Caption Gri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7195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"/>
              <a:buNone/>
              <a:defRPr sz="6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37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0421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2599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Pentagons">
  <p:cSld name="Two Content Pentago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5620473" cy="56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191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06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>
            <a:spLocks noGrp="1"/>
          </p:cNvSpPr>
          <p:nvPr>
            <p:ph type="chart" idx="2"/>
          </p:nvPr>
        </p:nvSpPr>
        <p:spPr>
          <a:xfrm>
            <a:off x="6724891" y="365125"/>
            <a:ext cx="5092861" cy="56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93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5CD3-A824-1B4A-9357-D0E4E084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1D548-62FE-3540-882B-F842E3AD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FA332-769F-CA43-8DF0-0DB864884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BD002-8518-F249-9BF7-FDB222C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858BC-D1CB-714A-96A9-497CD40C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82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E9D9-2FDE-2D4C-A1A7-46B68F424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4A99F-E916-9242-ABB6-D170079A6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FC8E1-7336-B84B-9344-DA016285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D4B1D-4D4A-0C47-B05C-3193D6F4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AE66C-2D22-0A42-92EB-6E36F056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78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26EF-26FC-C84A-B4EA-57A68F9E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874B4-7DE8-5548-86FA-31FAC9D1F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88B09-E263-5C4A-9992-9105D3E82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96A29-3ADF-6240-AB6D-CE429549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26A41-F8DF-674D-95E6-CDF03E0BB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B2E63-1C46-9341-B33F-E0CBF950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1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6D5D-5A04-5542-8F8E-20095704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6C232-A9E4-A14C-B856-36C4233B9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47351-4713-9246-B129-17C7B73F5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53321-291D-3343-AD4C-7053A6BB2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0F8856-F44B-CD46-AA5B-571D71299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57F2A-FBC1-FA43-BB9E-CBF11A5E8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5E034-7A12-2448-8FAA-DA243FFF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1539D1-C318-F043-951B-6667DD8C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1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6476-A400-324F-95BB-97A2C08A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7C388-0A16-EF4F-9B45-9CD41C77C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D4A27-05F0-9D4D-A6B0-9E5C6E12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BA775-5089-444D-80DE-E55441E2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73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27354-9BF2-8944-B721-FAFF4924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ED56D-CF3A-B749-A44A-83B516950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83FD6-5A12-F34F-B68C-9A9B96BC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2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5A0A0-4E36-D045-8260-ABC3DD8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7FBC-BBC2-D34D-ACDF-DC4B1CF2C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34643-415E-A941-9666-636D03B8A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5116A-CEEA-0C4F-B3B7-EB5DB334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11656-25D1-8B4E-B86F-5BE2BF55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4BC22-5D75-494C-B7E7-D1A96B2C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9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B0CD-7AF1-B44A-9781-603911AF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B638F3-660C-6341-AA05-F46B0586A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A9823-063B-C145-A767-7ED0B5472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5705E-4759-464F-A9C1-D9BD48E2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9FD24-24A7-C24F-B140-F29801ED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9CDFF-555B-C141-BE5D-23A8B764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7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0EA63A-DFC1-4C48-ADD0-F0E36169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5FA50-9259-174D-8990-490744E95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A8185-9B44-B840-8E27-1CEEAC0BF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95B74-CE98-4E4D-A9FF-AA0F29DD3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30923-0778-324E-8E88-2A98B4307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0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hyperlink" Target="https://www.r-project.org/" TargetMode="Externa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9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project/1861095" TargetMode="External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studio.cloud/project/374314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BFE1AD3-B2BC-4567-8B4A-DCB8F9080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1"/>
            <a:ext cx="12188952" cy="521767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E75AAD-F4A4-4ED2-9A2F-B2412F936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2759"/>
          <a:stretch/>
        </p:blipFill>
        <p:spPr>
          <a:xfrm flipV="1">
            <a:off x="2" y="0"/>
            <a:ext cx="12191999" cy="2235323"/>
          </a:xfrm>
          <a:custGeom>
            <a:avLst/>
            <a:gdLst>
              <a:gd name="connsiteX0" fmla="*/ 0 w 12191999"/>
              <a:gd name="connsiteY0" fmla="*/ 2235323 h 2235323"/>
              <a:gd name="connsiteX1" fmla="*/ 12191999 w 12191999"/>
              <a:gd name="connsiteY1" fmla="*/ 2235323 h 2235323"/>
              <a:gd name="connsiteX2" fmla="*/ 12191999 w 12191999"/>
              <a:gd name="connsiteY2" fmla="*/ 0 h 2235323"/>
              <a:gd name="connsiteX3" fmla="*/ 0 w 12191999"/>
              <a:gd name="connsiteY3" fmla="*/ 0 h 223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235323">
                <a:moveTo>
                  <a:pt x="0" y="2235323"/>
                </a:moveTo>
                <a:lnTo>
                  <a:pt x="12191999" y="2235323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D27B4A-3080-AE46-A497-6E2884F3E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400" y="1158623"/>
            <a:ext cx="10684151" cy="2235323"/>
          </a:xfrm>
        </p:spPr>
        <p:txBody>
          <a:bodyPr anchor="b">
            <a:normAutofit/>
          </a:bodyPr>
          <a:lstStyle/>
          <a:p>
            <a:pPr marL="635">
              <a:spcBef>
                <a:spcPts val="100"/>
              </a:spcBef>
            </a:pPr>
            <a:r>
              <a:rPr lang="en-US" sz="6600" spc="-2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for Research Scientists</a:t>
            </a:r>
            <a:br>
              <a:rPr lang="en-US" sz="6600" spc="-2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6600" dirty="0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20CE0B-92EC-45FD-8F68-38003D6D8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586080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78B0BAE-4903-D64D-9C37-61118EB69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074" y="3031772"/>
            <a:ext cx="9469211" cy="2420966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Daniel Lumian, PhD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Scientist 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of Data Science Strategy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Updated from work by Allissa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Dillman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PhD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9CED8-FBD8-6B41-AE4B-341808E029B1}"/>
              </a:ext>
            </a:extLst>
          </p:cNvPr>
          <p:cNvSpPr txBox="1"/>
          <p:nvPr/>
        </p:nvSpPr>
        <p:spPr>
          <a:xfrm>
            <a:off x="12992100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62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is like a calculator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Enter </a:t>
            </a:r>
            <a:r>
              <a:rPr lang="en-US" spc="-135" dirty="0">
                <a:cs typeface="Trebuchet MS"/>
              </a:rPr>
              <a:t>the</a:t>
            </a:r>
            <a:r>
              <a:rPr lang="en-US" spc="-320" dirty="0">
                <a:cs typeface="Trebuchet MS"/>
              </a:rPr>
              <a:t> </a:t>
            </a:r>
            <a:r>
              <a:rPr lang="en-US" spc="-130" dirty="0">
                <a:cs typeface="Trebuchet MS"/>
              </a:rPr>
              <a:t>following</a:t>
            </a:r>
            <a:endParaRPr lang="en-US" dirty="0">
              <a:cs typeface="Trebuchet MS"/>
            </a:endParaRPr>
          </a:p>
          <a:p>
            <a:pPr marL="241300" indent="0">
              <a:spcBef>
                <a:spcPts val="400"/>
              </a:spcBef>
              <a:buNone/>
            </a:pPr>
            <a:r>
              <a:rPr lang="en-US" spc="-55" dirty="0">
                <a:solidFill>
                  <a:srgbClr val="066FC0"/>
                </a:solidFill>
                <a:cs typeface="Trebuchet MS"/>
              </a:rPr>
              <a:t>7+7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100" dirty="0">
                <a:solidFill>
                  <a:srgbClr val="066FC0"/>
                </a:solidFill>
                <a:cs typeface="Trebuchet MS"/>
              </a:rPr>
              <a:t>a=3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70" dirty="0">
                <a:solidFill>
                  <a:srgbClr val="066FC0"/>
                </a:solidFill>
                <a:cs typeface="Trebuchet MS"/>
              </a:rPr>
              <a:t>b=5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If I type a it will print out the contents </a:t>
            </a:r>
            <a:r>
              <a:rPr lang="en-US" sz="2800" spc="-114">
                <a:cs typeface="Trebuchet MS"/>
              </a:rPr>
              <a:t>of a </a:t>
            </a:r>
            <a:r>
              <a:rPr lang="en-US" sz="2800" spc="-114" dirty="0">
                <a:cs typeface="Trebuchet MS"/>
              </a:rPr>
              <a:t>which is  3</a:t>
            </a:r>
          </a:p>
          <a:p>
            <a:pPr marL="241300" lvl="1" indent="0">
              <a:spcBef>
                <a:spcPts val="285"/>
              </a:spcBef>
              <a:buNone/>
              <a:tabLst>
                <a:tab pos="755650" algn="l"/>
              </a:tabLst>
            </a:pPr>
            <a:r>
              <a:rPr lang="en-US" sz="2800" spc="-114" dirty="0" err="1">
                <a:solidFill>
                  <a:srgbClr val="066FC0"/>
                </a:solidFill>
                <a:cs typeface="Trebuchet MS"/>
              </a:rPr>
              <a:t>a+b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90"/>
              </a:spcBef>
              <a:buNone/>
              <a:tabLst>
                <a:tab pos="755650" algn="l"/>
              </a:tabLst>
            </a:pPr>
            <a:r>
              <a:rPr lang="en-US" sz="2800" spc="-145" dirty="0">
                <a:solidFill>
                  <a:srgbClr val="066FC0"/>
                </a:solidFill>
                <a:cs typeface="Trebuchet MS"/>
              </a:rPr>
              <a:t>a-b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65"/>
              </a:spcBef>
              <a:buNone/>
              <a:tabLst>
                <a:tab pos="755650" algn="l"/>
              </a:tabLst>
            </a:pPr>
            <a:r>
              <a:rPr lang="en-US" sz="2800" spc="20" dirty="0">
                <a:solidFill>
                  <a:srgbClr val="066FC0"/>
                </a:solidFill>
                <a:cs typeface="Trebuchet MS"/>
              </a:rPr>
              <a:t>a*b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380"/>
              </a:spcBef>
              <a:buNone/>
              <a:tabLst>
                <a:tab pos="755650" algn="l"/>
              </a:tabLst>
            </a:pPr>
            <a:r>
              <a:rPr lang="en-US" sz="2800" spc="-229" dirty="0">
                <a:solidFill>
                  <a:srgbClr val="066FC0"/>
                </a:solidFill>
                <a:cs typeface="Trebuchet MS"/>
              </a:rPr>
              <a:t>a/b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204" dirty="0">
                <a:latin typeface="+mn-lt"/>
              </a:rPr>
              <a:t>a</a:t>
            </a:r>
            <a:r>
              <a:rPr sz="6000" b="1" spc="-710" dirty="0">
                <a:latin typeface="+mn-lt"/>
              </a:rPr>
              <a:t> </a:t>
            </a:r>
            <a:r>
              <a:rPr sz="6000" b="1" spc="-229" dirty="0">
                <a:latin typeface="+mn-lt"/>
              </a:rPr>
              <a:t>Vector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60" dirty="0">
                <a:cs typeface="Trebuchet MS"/>
              </a:rPr>
              <a:t>Vectors are a data structure in R</a:t>
            </a:r>
            <a:endParaRPr lang="en-US" sz="3200" dirty="0">
              <a:cs typeface="Trebuchet MS"/>
            </a:endParaRP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800" spc="-150" dirty="0">
                <a:cs typeface="Trebuchet MS"/>
              </a:rPr>
              <a:t>-list</a:t>
            </a:r>
            <a:r>
              <a:rPr lang="en-US" sz="2800" spc="-210" dirty="0">
                <a:cs typeface="Trebuchet MS"/>
              </a:rPr>
              <a:t> </a:t>
            </a:r>
            <a:r>
              <a:rPr lang="en-US" sz="2800" spc="-110" dirty="0">
                <a:cs typeface="Trebuchet MS"/>
              </a:rPr>
              <a:t>of</a:t>
            </a:r>
            <a:r>
              <a:rPr lang="en-US" sz="2800" spc="-215" dirty="0">
                <a:cs typeface="Trebuchet MS"/>
              </a:rPr>
              <a:t> </a:t>
            </a:r>
            <a:r>
              <a:rPr lang="en-US" sz="2800" spc="-135" dirty="0">
                <a:cs typeface="Trebuchet MS"/>
              </a:rPr>
              <a:t>characters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-</a:t>
            </a:r>
            <a:r>
              <a:rPr lang="en-US" sz="3200" spc="-90" dirty="0">
                <a:cs typeface="Trebuchet MS"/>
              </a:rPr>
              <a:t>list of numbers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90" dirty="0">
                <a:cs typeface="Trebuchet MS"/>
              </a:rPr>
              <a:t>-has to be same data type</a:t>
            </a:r>
            <a:endParaRPr lang="en-US" sz="3200" dirty="0">
              <a:cs typeface="Trebuchet MS"/>
            </a:endParaRPr>
          </a:p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Trebuchet MS"/>
              </a:rPr>
              <a:t>Use</a:t>
            </a:r>
            <a:r>
              <a:rPr lang="en-US" sz="3200" spc="-26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5" dirty="0">
                <a:cs typeface="Trebuchet MS"/>
              </a:rPr>
              <a:t>enter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0" dirty="0">
                <a:cs typeface="Trebuchet MS"/>
              </a:rPr>
              <a:t>a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05" dirty="0">
                <a:cs typeface="Trebuchet MS"/>
              </a:rPr>
              <a:t>bunch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20" dirty="0">
                <a:cs typeface="Trebuchet MS"/>
              </a:rPr>
              <a:t>of  </a:t>
            </a:r>
            <a:r>
              <a:rPr lang="en-US" sz="3200" spc="-105" dirty="0">
                <a:cs typeface="Trebuchet MS"/>
              </a:rPr>
              <a:t>numbers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together</a:t>
            </a:r>
          </a:p>
          <a:p>
            <a:pPr marL="812800" marR="513715" lvl="1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 stands for combine</a:t>
            </a:r>
          </a:p>
          <a:p>
            <a:pPr marL="355600" indent="-342900"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Don’t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5" dirty="0">
                <a:cs typeface="Trebuchet MS"/>
              </a:rPr>
              <a:t>know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70" dirty="0">
                <a:cs typeface="Trebuchet MS"/>
              </a:rPr>
              <a:t>how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0" dirty="0">
                <a:cs typeface="Trebuchet MS"/>
              </a:rPr>
              <a:t>use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25" dirty="0">
                <a:cs typeface="Trebuchet MS"/>
              </a:rPr>
              <a:t>it?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</a:t>
            </a:r>
            <a:r>
              <a:rPr lang="en-US" sz="3200" spc="-250" dirty="0">
                <a:cs typeface="Trebuchet MS"/>
              </a:rPr>
              <a:t> : </a:t>
            </a:r>
            <a:r>
              <a:rPr lang="en-US" sz="32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pPr lvl="1"/>
            <a:r>
              <a:rPr lang="en-US" sz="2800" dirty="0"/>
              <a:t>Putting a `?` before a command or object will retrieve the help for that objects</a:t>
            </a:r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240" dirty="0">
                <a:latin typeface="+mn-lt"/>
              </a:rPr>
              <a:t>Typing</a:t>
            </a:r>
            <a:r>
              <a:rPr lang="en-US" sz="6700" b="1" spc="-390" dirty="0">
                <a:latin typeface="+mn-lt"/>
              </a:rPr>
              <a:t> </a:t>
            </a:r>
            <a:r>
              <a:rPr lang="en-US" sz="6700" b="1" spc="420" dirty="0">
                <a:latin typeface="+mn-lt"/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70" dirty="0">
                <a:cs typeface="Trebuchet MS"/>
              </a:rPr>
              <a:t>Typing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“?”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25" dirty="0">
                <a:cs typeface="Trebuchet MS"/>
              </a:rPr>
              <a:t>then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name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45" dirty="0">
                <a:cs typeface="Trebuchet MS"/>
              </a:rPr>
              <a:t>give 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35" dirty="0">
                <a:cs typeface="Trebuchet MS"/>
              </a:rPr>
              <a:t>help </a:t>
            </a:r>
            <a:r>
              <a:rPr lang="en-US" sz="3200" spc="-50" dirty="0">
                <a:cs typeface="Trebuchet MS"/>
              </a:rPr>
              <a:t>on</a:t>
            </a:r>
            <a:r>
              <a:rPr lang="en-US" sz="3200" spc="-720" dirty="0">
                <a:cs typeface="Trebuchet MS"/>
              </a:rPr>
              <a:t> 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114" dirty="0">
                <a:cs typeface="Trebuchet MS"/>
              </a:rPr>
              <a:t>command name</a:t>
            </a:r>
            <a:endParaRPr lang="en-US" sz="32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4" dirty="0">
                <a:cs typeface="Trebuchet MS"/>
              </a:rPr>
              <a:t>Typically, </a:t>
            </a:r>
            <a:r>
              <a:rPr lang="en-US" sz="3200" spc="-140" dirty="0">
                <a:cs typeface="Trebuchet MS"/>
              </a:rPr>
              <a:t>examples you can try may be available at the bottom of the help information</a:t>
            </a:r>
            <a:endParaRPr lang="en-US" sz="3200" spc="-745" dirty="0"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40" dirty="0">
                <a:cs typeface="Trebuchet MS"/>
              </a:rPr>
              <a:t>Now </a:t>
            </a:r>
            <a:r>
              <a:rPr lang="en-US" sz="3200" spc="-160" dirty="0">
                <a:cs typeface="Trebuchet MS"/>
              </a:rPr>
              <a:t>let's </a:t>
            </a:r>
            <a:r>
              <a:rPr lang="en-US" sz="3200" spc="-90" dirty="0">
                <a:cs typeface="Trebuchet MS"/>
              </a:rPr>
              <a:t>use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725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 </a:t>
            </a:r>
            <a:r>
              <a:rPr lang="en-US" sz="3200" spc="-114" dirty="0">
                <a:cs typeface="Trebuchet MS"/>
              </a:rPr>
              <a:t>command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0" dirty="0">
                <a:solidFill>
                  <a:srgbClr val="066FC0"/>
                </a:solidFill>
                <a:cs typeface="Trebuchet MS"/>
              </a:rPr>
              <a:t>c(5,6,7,8)</a:t>
            </a: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This just prints the output to the screen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We can create an object for R to keep in its temporary memory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We will assign a name to the vector we used before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 </a:t>
            </a:r>
            <a:r>
              <a:rPr lang="en-US" sz="3200" spc="-254" dirty="0">
                <a:cs typeface="Trebuchet MS"/>
              </a:rPr>
              <a:t>"d &lt;-" </a:t>
            </a:r>
            <a:r>
              <a:rPr lang="en-US" sz="3200" spc="-125" dirty="0">
                <a:cs typeface="Trebuchet MS"/>
              </a:rPr>
              <a:t>in </a:t>
            </a:r>
            <a:r>
              <a:rPr lang="en-US" sz="3200" spc="-145" dirty="0">
                <a:cs typeface="Trebuchet MS"/>
              </a:rPr>
              <a:t>front </a:t>
            </a:r>
            <a:r>
              <a:rPr lang="en-US" sz="3200" spc="-125" dirty="0">
                <a:cs typeface="Trebuchet MS"/>
              </a:rPr>
              <a:t>of </a:t>
            </a:r>
            <a:r>
              <a:rPr lang="en-US" sz="3200" spc="-200" dirty="0">
                <a:cs typeface="Trebuchet MS"/>
              </a:rPr>
              <a:t>c(5,6,7,8) </a:t>
            </a:r>
            <a:r>
              <a:rPr lang="en-US" sz="3200" spc="-130" dirty="0">
                <a:cs typeface="Trebuchet MS"/>
              </a:rPr>
              <a:t>: </a:t>
            </a:r>
            <a:r>
              <a:rPr lang="en-US" sz="32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32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We created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dirty="0"/>
              <a:t>-PC: </a:t>
            </a:r>
            <a:r>
              <a:rPr lang="en-US" sz="32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-Mac: option and - at the same time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  <a:prstGeom prst="rect">
            <a:avLst/>
          </a:prstGeom>
        </p:spPr>
        <p:txBody>
          <a:bodyPr spcFirstLastPara="1" vert="horz" lIns="0" tIns="12700" rIns="0" bIns="0" rtlCol="0" anchor="t" anchorCtr="0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185">
                <a:solidFill>
                  <a:srgbClr val="FFFFFF"/>
                </a:solidFill>
                <a:latin typeface="+mn-lt"/>
              </a:rPr>
              <a:t>What we will learn today!</a:t>
            </a:r>
            <a:endParaRPr lang="en-US" sz="3600" b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0687-1720-2549-BC88-550922453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1331" y="1395251"/>
            <a:ext cx="3402915" cy="4363844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A tour of R studio and R Studio Cloud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Basic R commands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Helpful help!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Downloading/loading  R packages</a:t>
            </a:r>
            <a:endParaRPr lang="en-US" dirty="0">
              <a:cs typeface="Trebuchet MS"/>
            </a:endParaRPr>
          </a:p>
          <a:p>
            <a:r>
              <a:rPr lang="en-US" spc="-145" dirty="0">
                <a:cs typeface="Trebuchet MS"/>
              </a:rPr>
              <a:t>Loading data  in numerous formats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B7987-3A5D-794C-B5AC-D0FBD469C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27165" y="1412489"/>
            <a:ext cx="4161916" cy="4363844"/>
          </a:xfrm>
        </p:spPr>
        <p:txBody>
          <a:bodyPr>
            <a:norm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Making a table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Manipulating/filtering data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Writing data to a file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Visualizing data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Writing graphics to a file</a:t>
            </a:r>
          </a:p>
          <a:p>
            <a:r>
              <a:rPr lang="en-US" dirty="0"/>
              <a:t>Saving your work</a:t>
            </a:r>
          </a:p>
        </p:txBody>
      </p:sp>
    </p:spTree>
    <p:extLst>
      <p:ext uri="{BB962C8B-B14F-4D97-AF65-F5344CB8AC3E}">
        <p14:creationId xmlns:p14="http://schemas.microsoft.com/office/powerpoint/2010/main" val="124778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 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 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60" dirty="0">
                <a:latin typeface="+mn-lt"/>
              </a:rPr>
              <a:t>Column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b="1" spc="-120" dirty="0">
                <a:latin typeface="+mn-lt"/>
              </a:rPr>
              <a:t>Names</a:t>
            </a:r>
            <a:br>
              <a:rPr lang="en-US" sz="6000" b="1" dirty="0">
                <a:latin typeface="+mn-lt"/>
              </a:rPr>
            </a:b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981"/>
            <a:ext cx="10515600" cy="4351338"/>
          </a:xfrm>
        </p:spPr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easier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B28-396C-504D-A8F3-E30454E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7587-FF86-5643-9E63-E0AB251F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we have:</a:t>
            </a:r>
          </a:p>
          <a:p>
            <a:pPr lvl="1"/>
            <a:r>
              <a:rPr lang="en-US" dirty="0"/>
              <a:t>Accessed R via R Studio or R Studio Cloud</a:t>
            </a:r>
          </a:p>
          <a:p>
            <a:pPr lvl="1"/>
            <a:r>
              <a:rPr lang="en-US" dirty="0"/>
              <a:t>Created a script</a:t>
            </a:r>
          </a:p>
          <a:p>
            <a:pPr lvl="1"/>
            <a:r>
              <a:rPr lang="en-US" dirty="0"/>
              <a:t>Done basic math operations</a:t>
            </a:r>
          </a:p>
          <a:p>
            <a:pPr lvl="1"/>
            <a:r>
              <a:rPr lang="en-US" dirty="0"/>
              <a:t>Created and used vectors</a:t>
            </a:r>
          </a:p>
          <a:p>
            <a:pPr lvl="1"/>
            <a:r>
              <a:rPr lang="en-US" dirty="0"/>
              <a:t>Done vector math</a:t>
            </a:r>
          </a:p>
          <a:p>
            <a:pPr lvl="1"/>
            <a:r>
              <a:rPr lang="en-US" dirty="0"/>
              <a:t>Created a </a:t>
            </a:r>
            <a:r>
              <a:rPr lang="en-US" dirty="0" err="1"/>
              <a:t>dataframe</a:t>
            </a:r>
            <a:r>
              <a:rPr lang="en-US" dirty="0"/>
              <a:t> with named rows and cols</a:t>
            </a:r>
          </a:p>
          <a:p>
            <a:endParaRPr lang="en-US" dirty="0"/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Data wrangling!</a:t>
            </a:r>
          </a:p>
        </p:txBody>
      </p:sp>
    </p:spTree>
    <p:extLst>
      <p:ext uri="{BB962C8B-B14F-4D97-AF65-F5344CB8AC3E}">
        <p14:creationId xmlns:p14="http://schemas.microsoft.com/office/powerpoint/2010/main" val="3739627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Data wrangling!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19C04-93FC-6A4E-B9CB-33E9476A7C44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360" y="637125"/>
            <a:ext cx="3163824" cy="5256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ctr"/>
            <a:r>
              <a:rPr lang="en-US" kern="1200" spc="-114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</a:t>
            </a:r>
            <a:r>
              <a:rPr lang="en-US" kern="1200" spc="-155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is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8ED84DF7-B97E-4CB0-900C-8B8EF65D41B4}"/>
              </a:ext>
            </a:extLst>
          </p:cNvPr>
          <p:cNvGraphicFramePr/>
          <p:nvPr/>
        </p:nvGraphicFramePr>
        <p:xfrm>
          <a:off x="4517136" y="303591"/>
          <a:ext cx="7242048" cy="5417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7CADD4C-0412-5D41-90A2-98CE9217C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7706" y="3603539"/>
            <a:ext cx="1612900" cy="1257300"/>
          </a:xfrm>
          <a:prstGeom prst="rect">
            <a:avLst/>
          </a:prstGeom>
        </p:spPr>
      </p:pic>
      <p:sp>
        <p:nvSpPr>
          <p:cNvPr id="8" name="Rectangle 7" descr="Marker">
            <a:extLst>
              <a:ext uri="{FF2B5EF4-FFF2-40B4-BE49-F238E27FC236}">
                <a16:creationId xmlns:a16="http://schemas.microsoft.com/office/drawing/2014/main" id="{BB92E840-A69C-B243-B334-3DC4C1B2291B}"/>
              </a:ext>
            </a:extLst>
          </p:cNvPr>
          <p:cNvSpPr/>
          <p:nvPr/>
        </p:nvSpPr>
        <p:spPr>
          <a:xfrm>
            <a:off x="5554359" y="5738020"/>
            <a:ext cx="924626" cy="924626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F08028-F321-DC4A-874C-3E97A8898CF2}"/>
              </a:ext>
            </a:extLst>
          </p:cNvPr>
          <p:cNvGrpSpPr/>
          <p:nvPr/>
        </p:nvGrpSpPr>
        <p:grpSpPr>
          <a:xfrm>
            <a:off x="6313311" y="5359764"/>
            <a:ext cx="4571887" cy="1681139"/>
            <a:chOff x="1941716" y="4203567"/>
            <a:chExt cx="4571887" cy="16811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86458D-4227-C34B-83C2-77944A0E5CDA}"/>
                </a:ext>
              </a:extLst>
            </p:cNvPr>
            <p:cNvSpPr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209665-B879-9141-90FF-FE20A867E9FE}"/>
                </a:ext>
              </a:extLst>
            </p:cNvPr>
            <p:cNvSpPr txBox="1"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921" tIns="177921" rIns="177921" bIns="177921" numCol="1" spcCol="1270" anchor="ctr" anchorCtr="0">
              <a:noAutofit/>
            </a:bodyPr>
            <a:lstStyle/>
            <a:p>
              <a:pPr lvl="0" defTabSz="977900"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hlinkClick r:id="rId11"/>
                </a:rPr>
                <a:t>https://www.r-project.org/</a:t>
              </a:r>
              <a:endParaRPr lang="en-US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8445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9196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1127064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6224147" y="5313992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 set: 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Click on the </a:t>
            </a:r>
            <a:r>
              <a:rPr lang="en-US" sz="3200" dirty="0" err="1"/>
              <a:t>Intro_R.Rmd</a:t>
            </a:r>
            <a:endParaRPr lang="en-US" sz="3200" dirty="0"/>
          </a:p>
          <a:p>
            <a:r>
              <a:rPr lang="en-US" sz="3200" dirty="0"/>
              <a:t>The first dataset we will use is from the Mayo Clinic trial in primary biliary cirrhosis (PBC) of the liver </a:t>
            </a:r>
          </a:p>
          <a:p>
            <a:r>
              <a:rPr lang="en-US" sz="3200" dirty="0"/>
              <a:t>It is found within the survival package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553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62992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EFDB4-538F-444F-BFA4-48198062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2" y="118067"/>
            <a:ext cx="10880035" cy="6686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A12085-DE0D-9D4A-BE65-65C98BC27686}"/>
              </a:ext>
            </a:extLst>
          </p:cNvPr>
          <p:cNvSpPr/>
          <p:nvPr/>
        </p:nvSpPr>
        <p:spPr>
          <a:xfrm>
            <a:off x="6312527" y="3666359"/>
            <a:ext cx="325464" cy="387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77AEF-021C-7B41-B3D3-992EDEE672D9}"/>
              </a:ext>
            </a:extLst>
          </p:cNvPr>
          <p:cNvSpPr/>
          <p:nvPr/>
        </p:nvSpPr>
        <p:spPr>
          <a:xfrm>
            <a:off x="7220863" y="3073953"/>
            <a:ext cx="677433" cy="239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66BCC-A403-F24C-8477-B3B0D451B80D}"/>
              </a:ext>
            </a:extLst>
          </p:cNvPr>
          <p:cNvSpPr/>
          <p:nvPr/>
        </p:nvSpPr>
        <p:spPr>
          <a:xfrm>
            <a:off x="9679142" y="3313043"/>
            <a:ext cx="1068371" cy="267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B6FA6-8FF0-C44B-ACBF-BAC059348321}"/>
              </a:ext>
            </a:extLst>
          </p:cNvPr>
          <p:cNvSpPr/>
          <p:nvPr/>
        </p:nvSpPr>
        <p:spPr>
          <a:xfrm>
            <a:off x="869430" y="1409075"/>
            <a:ext cx="824459" cy="194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A50D2-19AA-344C-834A-5160151A003D}"/>
              </a:ext>
            </a:extLst>
          </p:cNvPr>
          <p:cNvSpPr/>
          <p:nvPr/>
        </p:nvSpPr>
        <p:spPr>
          <a:xfrm>
            <a:off x="488610" y="3413986"/>
            <a:ext cx="824459" cy="414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14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10" dirty="0" err="1">
                <a:latin typeface="+mn-lt"/>
              </a:rPr>
              <a:t>dplyr</a:t>
            </a:r>
            <a:r>
              <a:rPr lang="en-US" sz="6000" b="1" spc="-110" dirty="0">
                <a:latin typeface="+mn-lt"/>
              </a:rPr>
              <a:t>: Transform your data</a:t>
            </a:r>
            <a:endParaRPr lang="en-US" sz="60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1950605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1898388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1950605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265356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3" y="3702952"/>
            <a:ext cx="2265356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541856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dpylr</a:t>
            </a:r>
            <a:r>
              <a:rPr lang="en-US" sz="2800" dirty="0"/>
              <a:t> function(data, specifics)</a:t>
            </a:r>
          </a:p>
          <a:p>
            <a:pPr marL="38100"/>
            <a:r>
              <a:rPr lang="en-US" sz="2800" dirty="0"/>
              <a:t>Example: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</a:t>
            </a:r>
            <a:r>
              <a:rPr lang="en-US" sz="2800" dirty="0" err="1">
                <a:solidFill>
                  <a:srgbClr val="066FC0"/>
                </a:solidFill>
              </a:rPr>
              <a:t>pbc</a:t>
            </a:r>
            <a:r>
              <a:rPr lang="en-US" sz="2800" dirty="0">
                <a:solidFill>
                  <a:srgbClr val="066FC0"/>
                </a:solidFill>
              </a:rPr>
              <a:t>, age)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DB132-67B5-0D4C-8526-98DA3632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73540"/>
            <a:ext cx="9296400" cy="52324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-1902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Save a table as a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861B3-17E1-CF42-AEE4-2B68591A64C8}"/>
              </a:ext>
            </a:extLst>
          </p:cNvPr>
          <p:cNvSpPr/>
          <p:nvPr/>
        </p:nvSpPr>
        <p:spPr>
          <a:xfrm>
            <a:off x="6354774" y="5271633"/>
            <a:ext cx="4260217" cy="216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CE56-CC07-D74B-B091-8921414CE83E}"/>
              </a:ext>
            </a:extLst>
          </p:cNvPr>
          <p:cNvSpPr txBox="1"/>
          <p:nvPr/>
        </p:nvSpPr>
        <p:spPr>
          <a:xfrm>
            <a:off x="944545" y="830782"/>
            <a:ext cx="106211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write.table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(pbc_mutate,"pbc_mutate.txt",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row.names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F,sep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="\t")</a:t>
            </a:r>
          </a:p>
          <a:p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57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09" y="186435"/>
            <a:ext cx="7941183" cy="61555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+mn-lt"/>
              </a:rPr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576" y="953693"/>
            <a:ext cx="11635408" cy="5717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say I want to know the average age for males versus females I could:</a:t>
            </a:r>
          </a:p>
          <a:p>
            <a:pPr marL="0" indent="0">
              <a:buNone/>
            </a:pPr>
            <a:r>
              <a:rPr lang="en-US" dirty="0" err="1"/>
              <a:t>group_by_sex</a:t>
            </a:r>
            <a:r>
              <a:rPr lang="en-US" dirty="0"/>
              <a:t> &lt;-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pbc,sex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ave_age_sex</a:t>
            </a:r>
            <a:r>
              <a:rPr lang="en-US" dirty="0"/>
              <a:t> &lt;-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group_by_sex</a:t>
            </a:r>
            <a:r>
              <a:rPr lang="en-US" dirty="0"/>
              <a:t>, mean = mean(age))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OR. 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Use a pipe! %&gt;%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allows sequential operations to be done on the same dataset: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 &lt;- </a:t>
            </a:r>
            <a:r>
              <a:rPr lang="en-US" dirty="0" err="1">
                <a:solidFill>
                  <a:srgbClr val="0070C0"/>
                </a:solidFill>
              </a:rPr>
              <a:t>pbc</a:t>
            </a:r>
            <a:r>
              <a:rPr lang="en-US" dirty="0">
                <a:solidFill>
                  <a:srgbClr val="0070C0"/>
                </a:solidFill>
              </a:rPr>
              <a:t> %&gt;% </a:t>
            </a:r>
            <a:r>
              <a:rPr lang="en-US" dirty="0" err="1">
                <a:solidFill>
                  <a:srgbClr val="0070C0"/>
                </a:solidFill>
              </a:rPr>
              <a:t>group_by</a:t>
            </a:r>
            <a:r>
              <a:rPr lang="en-US" dirty="0">
                <a:solidFill>
                  <a:srgbClr val="0070C0"/>
                </a:solidFill>
              </a:rPr>
              <a:t>(sex) %&gt;% </a:t>
            </a:r>
            <a:r>
              <a:rPr lang="en-US" dirty="0" err="1">
                <a:solidFill>
                  <a:srgbClr val="0070C0"/>
                </a:solidFill>
              </a:rPr>
              <a:t>summarise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new_col</a:t>
            </a:r>
            <a:r>
              <a:rPr lang="en-US" dirty="0">
                <a:solidFill>
                  <a:srgbClr val="0070C0"/>
                </a:solidFill>
              </a:rPr>
              <a:t> = mean(age))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View(</a:t>
            </a: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3061252" y="3812629"/>
            <a:ext cx="2676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Keyboard Shortcut:</a:t>
            </a:r>
          </a:p>
          <a:p>
            <a:r>
              <a:rPr lang="en-US" sz="2000" dirty="0" err="1"/>
              <a:t>PC:Ctrl+Shift+M</a:t>
            </a:r>
            <a:endParaRPr lang="en-US" sz="2000" dirty="0"/>
          </a:p>
          <a:p>
            <a:r>
              <a:rPr lang="en-US" sz="2000" dirty="0" err="1"/>
              <a:t>Mac:Cmd+Shift+M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32E82-3E3C-7649-9C2A-9F758CA6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56057"/>
            <a:ext cx="11658600" cy="62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9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RStudio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348449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896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Live Demo-Data Wrangling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pre-made R Notebook `</a:t>
            </a:r>
            <a:r>
              <a:rPr lang="en-US" dirty="0" err="1"/>
              <a:t>Intro_R.Rmd</a:t>
            </a:r>
            <a:r>
              <a:rPr lang="en-US" dirty="0"/>
              <a:t>` we will explore the following data manipulations:</a:t>
            </a:r>
          </a:p>
          <a:p>
            <a:pPr lvl="1"/>
            <a:r>
              <a:rPr lang="en-US" dirty="0"/>
              <a:t>Arrange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Filter </a:t>
            </a:r>
          </a:p>
          <a:p>
            <a:pPr lvl="1"/>
            <a:r>
              <a:rPr lang="en-US" dirty="0"/>
              <a:t>Mutate</a:t>
            </a:r>
          </a:p>
          <a:p>
            <a:pPr lvl="1"/>
            <a:r>
              <a:rPr lang="en-US" dirty="0"/>
              <a:t>Summarize </a:t>
            </a:r>
          </a:p>
          <a:p>
            <a:pPr lvl="1"/>
            <a:r>
              <a:rPr lang="en-US" dirty="0" err="1"/>
              <a:t>GroupBy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17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85F9-6295-C549-AEE3-AD887855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6F75-0539-B840-B533-906C5C890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data manipulation options are available?</a:t>
            </a:r>
          </a:p>
          <a:p>
            <a:endParaRPr lang="en-US" dirty="0"/>
          </a:p>
          <a:p>
            <a:r>
              <a:rPr lang="en-US" dirty="0"/>
              <a:t>Which operation would you use to create a new column of data?</a:t>
            </a:r>
          </a:p>
          <a:p>
            <a:endParaRPr lang="en-US" dirty="0"/>
          </a:p>
          <a:p>
            <a:r>
              <a:rPr lang="en-US" dirty="0"/>
              <a:t>Which two options are available for arranging data?</a:t>
            </a:r>
          </a:p>
          <a:p>
            <a:endParaRPr lang="en-US" dirty="0"/>
          </a:p>
          <a:p>
            <a:r>
              <a:rPr lang="en-US" dirty="0"/>
              <a:t>What symbol is used to join multiple </a:t>
            </a:r>
            <a:r>
              <a:rPr lang="en-US" dirty="0" err="1"/>
              <a:t>commands?s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88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+mn-lt"/>
              </a:rPr>
              <a:t>Data visualization in 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96B1F6E6-0708-4869-BD6F-D100E7F34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08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2432-31C7-5E45-9989-FDDA2BF9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F042-E37F-864B-A457-35891ACB6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  <a:p>
            <a:r>
              <a:rPr lang="en-US" dirty="0"/>
              <a:t>Histogram</a:t>
            </a:r>
          </a:p>
          <a:p>
            <a:r>
              <a:rPr lang="en-US" dirty="0"/>
              <a:t>Density Plot</a:t>
            </a:r>
          </a:p>
          <a:p>
            <a:r>
              <a:rPr lang="en-US" dirty="0"/>
              <a:t>Scatter plot</a:t>
            </a:r>
          </a:p>
          <a:p>
            <a:r>
              <a:rPr lang="en-US" dirty="0"/>
              <a:t>Faceted plots (multiple plots in the same figure)</a:t>
            </a:r>
          </a:p>
          <a:p>
            <a:r>
              <a:rPr lang="en-US" dirty="0"/>
              <a:t>And more! </a:t>
            </a:r>
          </a:p>
        </p:txBody>
      </p:sp>
    </p:spTree>
    <p:extLst>
      <p:ext uri="{BB962C8B-B14F-4D97-AF65-F5344CB8AC3E}">
        <p14:creationId xmlns:p14="http://schemas.microsoft.com/office/powerpoint/2010/main" val="2448252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7"/>
            <a:ext cx="1051560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en-US" sz="3600" dirty="0"/>
              <a:t>Easy out of box formatting </a:t>
            </a:r>
          </a:p>
          <a:p>
            <a:pPr marL="571500" indent="-571500"/>
            <a:r>
              <a:rPr lang="en-US" sz="3600" dirty="0"/>
              <a:t>Handles  complex data quickly</a:t>
            </a:r>
          </a:p>
          <a:p>
            <a:pPr marL="571500" indent="-571500"/>
            <a:r>
              <a:rPr lang="en-US" sz="3600" dirty="0"/>
              <a:t>Default options are aesthetically pleasing</a:t>
            </a:r>
          </a:p>
          <a:p>
            <a:pPr marL="571500" indent="-571500"/>
            <a:r>
              <a:rPr lang="en-US" sz="3600" dirty="0"/>
              <a:t>Layering system = add complexity as you go</a:t>
            </a:r>
          </a:p>
          <a:p>
            <a:pPr marL="571500" indent="-571500"/>
            <a:r>
              <a:rPr lang="en-US" sz="3600" dirty="0"/>
              <a:t>Automatic scaling generally works well</a:t>
            </a:r>
          </a:p>
          <a:p>
            <a:pPr marL="571500" indent="-571500"/>
            <a:r>
              <a:rPr lang="en-US" sz="3600" dirty="0"/>
              <a:t>Great documentation and support</a:t>
            </a:r>
          </a:p>
          <a:p>
            <a:endParaRPr lang="en-US" sz="3600" dirty="0"/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395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6"/>
            <a:ext cx="8085083" cy="5002287"/>
          </a:xfrm>
        </p:spPr>
        <p:txBody>
          <a:bodyPr>
            <a:normAutofit fontScale="85000" lnSpcReduction="20000"/>
          </a:bodyPr>
          <a:lstStyle/>
          <a:p>
            <a:pPr marL="38100" indent="0">
              <a:buNone/>
            </a:pPr>
            <a:r>
              <a:rPr lang="en-US" sz="3200" dirty="0"/>
              <a:t>What you need:</a:t>
            </a:r>
          </a:p>
          <a:p>
            <a:pPr marL="0" indent="0">
              <a:buNone/>
            </a:pPr>
            <a:r>
              <a:rPr lang="en-US" sz="3200" dirty="0"/>
              <a:t>1. A data object</a:t>
            </a:r>
          </a:p>
          <a:p>
            <a:pPr marL="0" indent="0">
              <a:buNone/>
            </a:pPr>
            <a:r>
              <a:rPr lang="en-US" sz="3200" dirty="0"/>
              <a:t>2. Aesthetic mappings (</a:t>
            </a:r>
            <a:r>
              <a:rPr lang="en-US" sz="3200" dirty="0" err="1"/>
              <a:t>aes</a:t>
            </a:r>
            <a:r>
              <a:rPr lang="en-US" sz="3200" dirty="0"/>
              <a:t>): how variables in the data are assigned to visual properties</a:t>
            </a:r>
          </a:p>
          <a:p>
            <a:pPr lvl="1"/>
            <a:r>
              <a:rPr lang="en-US" sz="3200" dirty="0"/>
              <a:t>x- and y-direction</a:t>
            </a:r>
          </a:p>
          <a:p>
            <a:pPr lvl="1"/>
            <a:r>
              <a:rPr lang="en-US" sz="3200" dirty="0"/>
              <a:t>shapes, colors, lines</a:t>
            </a:r>
          </a:p>
          <a:p>
            <a:pPr marL="0" indent="0">
              <a:buNone/>
            </a:pPr>
            <a:r>
              <a:rPr lang="en-US" sz="3200" dirty="0"/>
              <a:t>3. A geometry object (</a:t>
            </a:r>
            <a:r>
              <a:rPr lang="en-US" sz="3200" dirty="0" err="1"/>
              <a:t>geom</a:t>
            </a:r>
            <a:r>
              <a:rPr lang="en-US" sz="3200" dirty="0"/>
              <a:t>): the type of plot</a:t>
            </a:r>
          </a:p>
          <a:p>
            <a:pPr marL="38100" indent="0">
              <a:buNone/>
            </a:pPr>
            <a:endParaRPr lang="en-US" sz="3200" dirty="0"/>
          </a:p>
          <a:p>
            <a:pPr marL="38100" indent="0">
              <a:buNone/>
            </a:pPr>
            <a:r>
              <a:rPr lang="en-US" sz="3200" dirty="0"/>
              <a:t>Basic structure: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(data, </a:t>
            </a:r>
            <a:r>
              <a:rPr lang="en-US" sz="3200" dirty="0" err="1"/>
              <a:t>aes</a:t>
            </a:r>
            <a:r>
              <a:rPr lang="en-US" sz="3200" dirty="0"/>
              <a:t>(x=variable)) + </a:t>
            </a:r>
            <a:r>
              <a:rPr lang="en-US" sz="3200" dirty="0" err="1"/>
              <a:t>geom_type</a:t>
            </a:r>
            <a:r>
              <a:rPr lang="en-US" sz="3200" dirty="0"/>
              <a:t>()</a:t>
            </a:r>
          </a:p>
          <a:p>
            <a:pPr marL="38100" indent="0">
              <a:buNone/>
            </a:pPr>
            <a:r>
              <a:rPr lang="en-US" sz="3200" dirty="0"/>
              <a:t>Example: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</a:t>
            </a:r>
            <a:r>
              <a:rPr lang="en-US" sz="3200" dirty="0" err="1"/>
              <a:t>pbc</a:t>
            </a:r>
            <a:r>
              <a:rPr lang="en-US" sz="3200" dirty="0"/>
              <a:t>, </a:t>
            </a:r>
            <a:r>
              <a:rPr lang="en-US" sz="3200" dirty="0" err="1"/>
              <a:t>aes</a:t>
            </a:r>
            <a:r>
              <a:rPr lang="en-US" sz="3200" dirty="0"/>
              <a:t>(x=sex)) + </a:t>
            </a:r>
            <a:r>
              <a:rPr lang="en-US" sz="3200" dirty="0" err="1"/>
              <a:t>geom_bar</a:t>
            </a:r>
            <a:r>
              <a:rPr lang="en-US" sz="3200" dirty="0"/>
              <a:t>()</a:t>
            </a:r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224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87F-13CD-0648-88C8-0A96564A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+mn-lt"/>
              </a:rPr>
              <a:t>Aesthetic mapping options  </a:t>
            </a:r>
          </a:p>
        </p:txBody>
      </p:sp>
      <p:pic>
        <p:nvPicPr>
          <p:cNvPr id="4" name="Google Shape;231;p42">
            <a:extLst>
              <a:ext uri="{FF2B5EF4-FFF2-40B4-BE49-F238E27FC236}">
                <a16:creationId xmlns:a16="http://schemas.microsoft.com/office/drawing/2014/main" id="{30066A39-2FB0-3A4E-ACA9-5DFB0C1109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028" y="1481959"/>
            <a:ext cx="7325711" cy="513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805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5D6E-B92F-2B44-919B-AAAE28FB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ggplot2:Faceting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E2CD-5D82-7342-8EDC-7E559BE9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 plot into subplots based on one or more discrete variable</a:t>
            </a:r>
          </a:p>
          <a:p>
            <a:r>
              <a:rPr lang="en-US" dirty="0"/>
              <a:t>Can be used with a variety of plot types</a:t>
            </a:r>
          </a:p>
          <a:p>
            <a:r>
              <a:rPr lang="en-US" dirty="0"/>
              <a:t>There are a couple of facet flavors </a:t>
            </a:r>
          </a:p>
          <a:p>
            <a:r>
              <a:rPr lang="en-US" dirty="0"/>
              <a:t>We will use facet 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F0EB-2521-F646-A79E-1390F31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2" y="4001294"/>
            <a:ext cx="7821764" cy="2592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43B69-C365-0542-9FB6-166AA698EA38}"/>
              </a:ext>
            </a:extLst>
          </p:cNvPr>
          <p:cNvSpPr/>
          <p:nvPr/>
        </p:nvSpPr>
        <p:spPr>
          <a:xfrm>
            <a:off x="9138384" y="4303563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0889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54BB-F608-184E-BA6E-16930611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tidr:gather</a:t>
            </a:r>
            <a:endParaRPr lang="en-US" sz="6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8354-4104-AE44-B9F0-4A67505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7629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Typically, each variable is in its own column and each observation/case is its own row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Transform data from wide to long format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gather(</a:t>
            </a:r>
            <a:r>
              <a:rPr lang="en-US" dirty="0"/>
              <a:t>data, key, value</a:t>
            </a:r>
            <a:r>
              <a:rPr lang="en-US" b="1" dirty="0"/>
              <a:t>)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Moves column names into a </a:t>
            </a:r>
            <a:r>
              <a:rPr lang="en-US" b="1" dirty="0"/>
              <a:t>key </a:t>
            </a:r>
            <a:r>
              <a:rPr lang="en-US" dirty="0"/>
              <a:t>column, gathering the column values into a single </a:t>
            </a:r>
            <a:r>
              <a:rPr lang="en-US" b="1" dirty="0"/>
              <a:t>value </a:t>
            </a:r>
            <a:r>
              <a:rPr lang="en-US" dirty="0"/>
              <a:t>column 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FFB01-FC88-074E-BFFA-51A015E1160F}"/>
              </a:ext>
            </a:extLst>
          </p:cNvPr>
          <p:cNvSpPr/>
          <p:nvPr/>
        </p:nvSpPr>
        <p:spPr>
          <a:xfrm>
            <a:off x="4924251" y="168411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9426-1DC5-1F41-829E-320994BC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603" y="3619997"/>
            <a:ext cx="4547098" cy="201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816A9-E5DA-9348-90AD-77EE4ADD1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9" r="9970" b="32560"/>
          <a:stretch/>
        </p:blipFill>
        <p:spPr>
          <a:xfrm>
            <a:off x="7445829" y="1559921"/>
            <a:ext cx="4290646" cy="15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5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EDC20-1355-B443-B236-71DF5CA6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24" y="1508054"/>
            <a:ext cx="9392394" cy="53499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DC8D6-D00F-F849-A043-BF81A72C3EA2}"/>
              </a:ext>
            </a:extLst>
          </p:cNvPr>
          <p:cNvSpPr/>
          <p:nvPr/>
        </p:nvSpPr>
        <p:spPr>
          <a:xfrm>
            <a:off x="1997767" y="937155"/>
            <a:ext cx="4849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</a:rPr>
              <a:t>ggsave</a:t>
            </a:r>
            <a:r>
              <a:rPr lang="en-US" sz="3200" dirty="0">
                <a:solidFill>
                  <a:srgbClr val="0070C0"/>
                </a:solidFill>
              </a:rPr>
              <a:t>(“</a:t>
            </a:r>
            <a:r>
              <a:rPr lang="en-US" sz="3200" dirty="0" err="1">
                <a:solidFill>
                  <a:srgbClr val="0070C0"/>
                </a:solidFill>
              </a:rPr>
              <a:t>facet_density.png</a:t>
            </a:r>
            <a:r>
              <a:rPr lang="en-US" sz="3200" dirty="0">
                <a:solidFill>
                  <a:srgbClr val="0070C0"/>
                </a:solidFill>
              </a:rPr>
              <a:t>")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712A3E6-B96C-174A-8114-EC39F16C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32" y="-2609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Saving your beautiful graph!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DC156-0141-0445-BD25-D239AA1709A5}"/>
              </a:ext>
            </a:extLst>
          </p:cNvPr>
          <p:cNvSpPr/>
          <p:nvPr/>
        </p:nvSpPr>
        <p:spPr>
          <a:xfrm>
            <a:off x="7022019" y="1229542"/>
            <a:ext cx="2151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OR SEE BELOW!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70C6DF-BACD-9D4C-B9B7-67ADC13B2BB3}"/>
              </a:ext>
            </a:extLst>
          </p:cNvPr>
          <p:cNvSpPr/>
          <p:nvPr/>
        </p:nvSpPr>
        <p:spPr>
          <a:xfrm>
            <a:off x="7609353" y="3602319"/>
            <a:ext cx="462592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1E5DA4-7232-1442-AC2B-16ED2DA6F4F3}"/>
              </a:ext>
            </a:extLst>
          </p:cNvPr>
          <p:cNvSpPr/>
          <p:nvPr/>
        </p:nvSpPr>
        <p:spPr>
          <a:xfrm>
            <a:off x="7060588" y="3904537"/>
            <a:ext cx="1131575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AB1EE1-6891-094B-8684-0C6BB1F865B5}"/>
              </a:ext>
            </a:extLst>
          </p:cNvPr>
          <p:cNvSpPr/>
          <p:nvPr/>
        </p:nvSpPr>
        <p:spPr>
          <a:xfrm>
            <a:off x="3431969" y="3633848"/>
            <a:ext cx="593766" cy="166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38859-96D9-254B-8EC6-16251AE0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46" y="2485175"/>
            <a:ext cx="4381500" cy="419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CAC418-0A2F-8A40-AFF8-3C51DB117248}"/>
              </a:ext>
            </a:extLst>
          </p:cNvPr>
          <p:cNvSpPr/>
          <p:nvPr/>
        </p:nvSpPr>
        <p:spPr>
          <a:xfrm>
            <a:off x="5332021" y="6412675"/>
            <a:ext cx="653143" cy="259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B26DB2-4394-224D-863C-F6947B7B6F1E}"/>
              </a:ext>
            </a:extLst>
          </p:cNvPr>
          <p:cNvSpPr/>
          <p:nvPr/>
        </p:nvSpPr>
        <p:spPr>
          <a:xfrm>
            <a:off x="2196662" y="2995448"/>
            <a:ext cx="1156138" cy="17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72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Rstudio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8755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36CE-E4A8-DF4B-BE8D-FA9750C8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on Basic Visualizations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EAA99D98-D3C8-8F4D-8BA9-4CE71AF7E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270000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3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A5B0-0416-0E41-B5C8-B6542286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to your local R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6A9AE-35BC-C34C-96D9-61ECAEDEE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Select all the files in the workspace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more on the lower right panel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export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download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Unzip this file on your local computer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the folder and click on the  file ending in “.</a:t>
            </a:r>
            <a:r>
              <a:rPr lang="en-US" dirty="0" err="1"/>
              <a:t>Rproj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This will automatically open </a:t>
            </a:r>
            <a:r>
              <a:rPr lang="en-US" dirty="0" err="1"/>
              <a:t>Rstudio</a:t>
            </a:r>
            <a:r>
              <a:rPr lang="en-US" dirty="0"/>
              <a:t> with all of the files needed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Once in </a:t>
            </a:r>
            <a:r>
              <a:rPr lang="en-US" dirty="0" err="1"/>
              <a:t>Rstudio</a:t>
            </a:r>
            <a:r>
              <a:rPr lang="en-US" dirty="0"/>
              <a:t> click on the file ending in “.</a:t>
            </a:r>
            <a:r>
              <a:rPr lang="en-US" dirty="0" err="1"/>
              <a:t>Rmd</a:t>
            </a:r>
            <a:r>
              <a:rPr lang="en-US" dirty="0"/>
              <a:t>”  for the notebook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will need to install all of the packages ahead of time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tidyverse</a:t>
            </a:r>
            <a:r>
              <a:rPr lang="en-US" dirty="0">
                <a:solidFill>
                  <a:srgbClr val="0070C0"/>
                </a:solidFill>
              </a:rPr>
              <a:t>")</a:t>
            </a:r>
            <a:endParaRPr lang="en-US" dirty="0">
              <a:solidFill>
                <a:srgbClr val="0070C0"/>
              </a:solidFill>
              <a:cs typeface="Trebuchet MS"/>
            </a:endParaRP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ggfortify</a:t>
            </a:r>
            <a:r>
              <a:rPr lang="en-US" dirty="0">
                <a:solidFill>
                  <a:srgbClr val="0070C0"/>
                </a:solidFill>
              </a:rPr>
              <a:t>")</a:t>
            </a:r>
          </a:p>
          <a:p>
            <a:pPr lvl="1"/>
            <a:r>
              <a:rPr lang="en-US" dirty="0" err="1">
                <a:solidFill>
                  <a:srgbClr val="066FC0"/>
                </a:solidFill>
              </a:rPr>
              <a:t>install.packages</a:t>
            </a:r>
            <a:r>
              <a:rPr lang="en-US" dirty="0">
                <a:solidFill>
                  <a:srgbClr val="066FC0"/>
                </a:solidFill>
              </a:rPr>
              <a:t>("</a:t>
            </a:r>
            <a:r>
              <a:rPr lang="en-US" dirty="0" err="1">
                <a:solidFill>
                  <a:srgbClr val="066FC0"/>
                </a:solidFill>
              </a:rPr>
              <a:t>plotly</a:t>
            </a:r>
            <a:r>
              <a:rPr lang="en-US" dirty="0">
                <a:solidFill>
                  <a:srgbClr val="066FC0"/>
                </a:solidFill>
              </a:rPr>
              <a:t>") </a:t>
            </a:r>
          </a:p>
          <a:p>
            <a:pPr lvl="1"/>
            <a:r>
              <a:rPr lang="en-US" dirty="0" err="1">
                <a:solidFill>
                  <a:srgbClr val="066FC0"/>
                </a:solidFill>
              </a:rPr>
              <a:t>install.packages</a:t>
            </a:r>
            <a:r>
              <a:rPr lang="en-US" dirty="0">
                <a:solidFill>
                  <a:srgbClr val="066FC0"/>
                </a:solidFill>
              </a:rPr>
              <a:t>("</a:t>
            </a:r>
            <a:r>
              <a:rPr lang="en-US" dirty="0" err="1">
                <a:solidFill>
                  <a:srgbClr val="066FC0"/>
                </a:solidFill>
              </a:rPr>
              <a:t>ggThemeAssist</a:t>
            </a:r>
            <a:r>
              <a:rPr lang="en-US" dirty="0">
                <a:solidFill>
                  <a:srgbClr val="066FC0"/>
                </a:solidFill>
              </a:rPr>
              <a:t>") 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0634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55188-75FE-0E49-B0FA-EEB574E2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494"/>
            <a:ext cx="12192000" cy="59630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E8581C-A8E4-ED41-99CB-7E1F69BAE4AD}"/>
              </a:ext>
            </a:extLst>
          </p:cNvPr>
          <p:cNvSpPr/>
          <p:nvPr/>
        </p:nvSpPr>
        <p:spPr>
          <a:xfrm>
            <a:off x="6609347" y="3641558"/>
            <a:ext cx="352927" cy="1411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6CCD5-3679-4E4A-989C-68E1AD6A285E}"/>
              </a:ext>
            </a:extLst>
          </p:cNvPr>
          <p:cNvSpPr/>
          <p:nvPr/>
        </p:nvSpPr>
        <p:spPr>
          <a:xfrm>
            <a:off x="9464842" y="2967789"/>
            <a:ext cx="625642" cy="240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F975D7-A398-5D48-95DC-41D1711D9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758" y="3313042"/>
            <a:ext cx="2367547" cy="23675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BF6DBE-AD5E-5F4C-9CE5-7DCB22545C2D}"/>
              </a:ext>
            </a:extLst>
          </p:cNvPr>
          <p:cNvSpPr/>
          <p:nvPr/>
        </p:nvSpPr>
        <p:spPr>
          <a:xfrm>
            <a:off x="9464842" y="4347410"/>
            <a:ext cx="2374232" cy="288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8A1303-1D0C-CD46-8964-7E951B8B4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2" y="2097171"/>
            <a:ext cx="4102100" cy="2222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89ABC9-9D93-FA49-A9E8-32D7E762C8EF}"/>
              </a:ext>
            </a:extLst>
          </p:cNvPr>
          <p:cNvSpPr/>
          <p:nvPr/>
        </p:nvSpPr>
        <p:spPr>
          <a:xfrm>
            <a:off x="3080084" y="3818021"/>
            <a:ext cx="1203158" cy="368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F3E57D-0ACC-0546-AE01-9D76C9B99484}"/>
              </a:ext>
            </a:extLst>
          </p:cNvPr>
          <p:cNvSpPr txBox="1"/>
          <p:nvPr/>
        </p:nvSpPr>
        <p:spPr>
          <a:xfrm>
            <a:off x="6326659" y="3429000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81D7B9-BE4B-B244-857B-873290ABD165}"/>
              </a:ext>
            </a:extLst>
          </p:cNvPr>
          <p:cNvSpPr txBox="1"/>
          <p:nvPr/>
        </p:nvSpPr>
        <p:spPr>
          <a:xfrm>
            <a:off x="10090484" y="2903439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48C69-CE07-1F4D-A256-90AE7A4CA2B4}"/>
              </a:ext>
            </a:extLst>
          </p:cNvPr>
          <p:cNvSpPr txBox="1"/>
          <p:nvPr/>
        </p:nvSpPr>
        <p:spPr>
          <a:xfrm>
            <a:off x="10388611" y="4291550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A21A4-5DA1-BE4D-A6E3-0ADE2A4BABB7}"/>
              </a:ext>
            </a:extLst>
          </p:cNvPr>
          <p:cNvSpPr txBox="1"/>
          <p:nvPr/>
        </p:nvSpPr>
        <p:spPr>
          <a:xfrm>
            <a:off x="3933561" y="3531972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14967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4FEEE7-DC78-1E4E-B611-411FABCF6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Extra Bits</a:t>
            </a:r>
          </a:p>
        </p:txBody>
      </p:sp>
    </p:spTree>
    <p:extLst>
      <p:ext uri="{BB962C8B-B14F-4D97-AF65-F5344CB8AC3E}">
        <p14:creationId xmlns:p14="http://schemas.microsoft.com/office/powerpoint/2010/main" val="1394975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547" y="559829"/>
            <a:ext cx="11032253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Common biodata visualizations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96344-F049-424E-AE02-AA7FDBBB4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sz="3600" dirty="0" err="1"/>
              <a:t>ggfortify</a:t>
            </a:r>
            <a:r>
              <a:rPr lang="en-US" sz="3600" dirty="0"/>
              <a:t>: a </a:t>
            </a:r>
            <a:r>
              <a:rPr lang="en-US" sz="3600" dirty="0" err="1"/>
              <a:t>ggplot</a:t>
            </a:r>
            <a:r>
              <a:rPr lang="en-US" sz="3600" dirty="0"/>
              <a:t> extension for making PCA, survival curves, clustering and more</a:t>
            </a:r>
          </a:p>
          <a:p>
            <a:pPr marL="457200" indent="-457200"/>
            <a:r>
              <a:rPr lang="en-US" sz="3600" dirty="0" err="1"/>
              <a:t>pheatmap</a:t>
            </a:r>
            <a:r>
              <a:rPr lang="en-US" sz="3600" dirty="0"/>
              <a:t>: a package for making nice heatmaps</a:t>
            </a:r>
          </a:p>
          <a:p>
            <a:pPr marL="457200" indent="-457200"/>
            <a:r>
              <a:rPr lang="en-US" sz="3600" dirty="0"/>
              <a:t>Volcano plots: just need </a:t>
            </a:r>
            <a:r>
              <a:rPr lang="en-US" sz="3600" dirty="0" err="1"/>
              <a:t>ggplot</a:t>
            </a:r>
            <a:endParaRPr lang="en-US" sz="3600" dirty="0"/>
          </a:p>
          <a:p>
            <a:pPr marL="457200" indent="-457200"/>
            <a:r>
              <a:rPr lang="en-US" sz="3600" dirty="0"/>
              <a:t>Gene selected box plots</a:t>
            </a:r>
          </a:p>
        </p:txBody>
      </p:sp>
    </p:spTree>
    <p:extLst>
      <p:ext uri="{BB962C8B-B14F-4D97-AF65-F5344CB8AC3E}">
        <p14:creationId xmlns:p14="http://schemas.microsoft.com/office/powerpoint/2010/main" val="16094784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16634"/>
            <a:ext cx="121920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190" dirty="0">
                <a:latin typeface="+mn-lt"/>
              </a:rPr>
              <a:t>Streaming DEseq2 normalized counts from GEO to R</a:t>
            </a:r>
            <a:endParaRPr sz="48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1A28-5ED3-7346-9428-58360624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303"/>
            <a:ext cx="10993582" cy="4670868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Arial" panose="020B0604020202020204" pitchFamily="34" charset="0"/>
              </a:rPr>
              <a:t>We </a:t>
            </a:r>
            <a:r>
              <a:rPr lang="en-US" sz="3200" spc="-175" dirty="0">
                <a:cs typeface="Arial" panose="020B0604020202020204" pitchFamily="34" charset="0"/>
              </a:rPr>
              <a:t>will </a:t>
            </a:r>
            <a:r>
              <a:rPr lang="en-US" sz="3200" spc="-125" dirty="0">
                <a:cs typeface="Arial" panose="020B0604020202020204" pitchFamily="34" charset="0"/>
              </a:rPr>
              <a:t>load the </a:t>
            </a:r>
            <a:r>
              <a:rPr lang="en-US" sz="3200" spc="-140" dirty="0">
                <a:cs typeface="Arial" panose="020B0604020202020204" pitchFamily="34" charset="0"/>
              </a:rPr>
              <a:t>Deseq2 normalized counts table</a:t>
            </a: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40" dirty="0">
                <a:cs typeface="Arial" panose="020B0604020202020204" pitchFamily="34" charset="0"/>
              </a:rPr>
              <a:t>Data will be obtained from the gene expression omnibus : </a:t>
            </a:r>
            <a:r>
              <a:rPr lang="en-US" sz="3200" dirty="0">
                <a:hlinkClick r:id="rId3"/>
              </a:rPr>
              <a:t>https://www.ncbi.nlm.nih.gov/geo/</a:t>
            </a:r>
            <a:endParaRPr lang="en-US" sz="3200" spc="-140" dirty="0">
              <a:cs typeface="Arial" panose="020B0604020202020204" pitchFamily="34" charset="0"/>
            </a:endParaRP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/>
              <a:t>RNAseq</a:t>
            </a:r>
            <a:r>
              <a:rPr lang="en-US" sz="3200" dirty="0"/>
              <a:t> of the developing mouse cerebral cortex </a:t>
            </a:r>
          </a:p>
          <a:p>
            <a:pPr marL="1270000" lvl="2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/>
              <a:t>3 Adult, 4 embryonic brains</a:t>
            </a:r>
            <a:endParaRPr lang="en-US" sz="3000" spc="-145" dirty="0">
              <a:solidFill>
                <a:srgbClr val="066FC0"/>
              </a:solidFill>
              <a:cs typeface="Arial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975"/>
              </a:spcBef>
              <a:tabLst>
                <a:tab pos="354965" algn="l"/>
                <a:tab pos="355600" algn="l"/>
              </a:tabLst>
            </a:pP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vst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 &lt;-</a:t>
            </a: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read_tsv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("ftp://</a:t>
            </a: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ftp.ncbi.nlm.nih.gov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/geo/series/GSE39nnn/GSE39866/suppl/GSE39866_Mouse.VarianceStabilized.Datagene.txt.gz")</a:t>
            </a:r>
          </a:p>
          <a:p>
            <a:pPr marL="469900" indent="-457200">
              <a:lnSpc>
                <a:spcPct val="100000"/>
              </a:lnSpc>
              <a:spcBef>
                <a:spcPts val="975"/>
              </a:spcBef>
              <a:tabLst>
                <a:tab pos="354965" algn="l"/>
                <a:tab pos="355600" algn="l"/>
              </a:tabLst>
            </a:pPr>
            <a:r>
              <a:rPr lang="en-US" spc="-15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View(</a:t>
            </a:r>
            <a:r>
              <a:rPr lang="en-US" spc="-15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vst</a:t>
            </a:r>
            <a:r>
              <a:rPr lang="en-US" spc="-15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  <a:endParaRPr lang="en-US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054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Volcano Plot</a:t>
            </a:r>
          </a:p>
        </p:txBody>
      </p:sp>
    </p:spTree>
    <p:extLst>
      <p:ext uri="{BB962C8B-B14F-4D97-AF65-F5344CB8AC3E}">
        <p14:creationId xmlns:p14="http://schemas.microsoft.com/office/powerpoint/2010/main" val="2616385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9829"/>
            <a:ext cx="10515600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90" dirty="0">
                <a:latin typeface="+mn-lt"/>
              </a:rPr>
              <a:t>Load</a:t>
            </a:r>
            <a:r>
              <a:rPr lang="en-US" sz="6000" b="1" spc="-190" dirty="0">
                <a:latin typeface="+mn-lt"/>
              </a:rPr>
              <a:t>ing DEseq2 results into </a:t>
            </a:r>
            <a:r>
              <a:rPr lang="en-US" sz="6000" b="1" spc="-235" dirty="0">
                <a:latin typeface="+mn-lt"/>
              </a:rPr>
              <a:t>R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1A28-5ED3-7346-9428-58360624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303"/>
            <a:ext cx="10515600" cy="4670868"/>
          </a:xfrm>
        </p:spPr>
        <p:txBody>
          <a:bodyPr>
            <a:normAutofit fontScale="92500"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The data has already been </a:t>
            </a:r>
            <a:r>
              <a:rPr lang="en-US" sz="3000" spc="-175" dirty="0">
                <a:cs typeface="Arial" panose="020B0604020202020204" pitchFamily="34" charset="0"/>
              </a:rPr>
              <a:t>up</a:t>
            </a:r>
            <a:r>
              <a:rPr lang="en-US" sz="3000" spc="-125" dirty="0">
                <a:cs typeface="Arial" panose="020B0604020202020204" pitchFamily="34" charset="0"/>
              </a:rPr>
              <a:t>loaded to the shared workspace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40" dirty="0">
                <a:cs typeface="Arial" panose="020B0604020202020204" pitchFamily="34" charset="0"/>
              </a:rPr>
              <a:t>This is from the same dataset of embryonic and adult mouse brains</a:t>
            </a: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600" spc="-140" dirty="0">
                <a:cs typeface="Arial" panose="020B0604020202020204" pitchFamily="34" charset="0"/>
              </a:rPr>
              <a:t>This is differential expression results created using the DEseq2 package in R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Click the upload button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Click “Choose File”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We will need to find where the file lives on your computer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Default: found in the download folder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Click “ok”</a:t>
            </a: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45" dirty="0">
                <a:solidFill>
                  <a:srgbClr val="066FC0"/>
                </a:solidFill>
                <a:cs typeface="Arial" panose="020B0604020202020204" pitchFamily="34" charset="0"/>
              </a:rPr>
              <a:t>exp &lt;- </a:t>
            </a:r>
            <a:r>
              <a:rPr lang="en-US" sz="3000" spc="-145" dirty="0" err="1">
                <a:solidFill>
                  <a:srgbClr val="066FC0"/>
                </a:solidFill>
                <a:cs typeface="Arial" panose="020B0604020202020204" pitchFamily="34" charset="0"/>
              </a:rPr>
              <a:t>read_csv</a:t>
            </a:r>
            <a:r>
              <a:rPr lang="en-US" sz="3000" spc="-145" dirty="0">
                <a:solidFill>
                  <a:srgbClr val="066FC0"/>
                </a:solidFill>
                <a:cs typeface="Arial" panose="020B0604020202020204" pitchFamily="34" charset="0"/>
              </a:rPr>
              <a:t>("AMvsEM_deseq2_results.csv") </a:t>
            </a: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50" dirty="0">
                <a:solidFill>
                  <a:srgbClr val="066FC0"/>
                </a:solidFill>
                <a:cs typeface="Arial" panose="020B0604020202020204" pitchFamily="34" charset="0"/>
              </a:rPr>
              <a:t>exp</a:t>
            </a:r>
            <a:endParaRPr lang="en-US" sz="3000" dirty="0">
              <a:solidFill>
                <a:srgbClr val="066FC0"/>
              </a:solidFill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2273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0CE9DD-DB39-D649-B0DA-699AABDA466A}"/>
              </a:ext>
            </a:extLst>
          </p:cNvPr>
          <p:cNvSpPr/>
          <p:nvPr/>
        </p:nvSpPr>
        <p:spPr>
          <a:xfrm>
            <a:off x="7615238" y="2085975"/>
            <a:ext cx="742950" cy="242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9C1E9-5D4C-8E41-8932-6B757B629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94" y="322015"/>
            <a:ext cx="11697239" cy="60926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43FB7C-0465-7E42-9A89-3449DB92E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218" y="4446347"/>
            <a:ext cx="3643746" cy="22773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ADC0A6-AF96-2A47-B9D0-1BDC8D99829C}"/>
              </a:ext>
            </a:extLst>
          </p:cNvPr>
          <p:cNvSpPr/>
          <p:nvPr/>
        </p:nvSpPr>
        <p:spPr>
          <a:xfrm>
            <a:off x="7615238" y="2895600"/>
            <a:ext cx="742950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5060F-641E-C246-A01B-1E85A6213753}"/>
              </a:ext>
            </a:extLst>
          </p:cNvPr>
          <p:cNvSpPr/>
          <p:nvPr/>
        </p:nvSpPr>
        <p:spPr>
          <a:xfrm>
            <a:off x="7218217" y="5500255"/>
            <a:ext cx="1025237" cy="318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8E5F3F-1897-084F-92DB-EDBCEE16AA12}"/>
              </a:ext>
            </a:extLst>
          </p:cNvPr>
          <p:cNvSpPr/>
          <p:nvPr/>
        </p:nvSpPr>
        <p:spPr>
          <a:xfrm>
            <a:off x="9060873" y="6414655"/>
            <a:ext cx="955963" cy="309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C561AD-56B4-BA4C-A4AD-C14999519139}"/>
              </a:ext>
            </a:extLst>
          </p:cNvPr>
          <p:cNvSpPr/>
          <p:nvPr/>
        </p:nvSpPr>
        <p:spPr>
          <a:xfrm>
            <a:off x="6719455" y="4156364"/>
            <a:ext cx="5175251" cy="289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228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94847-BF53-7746-B896-0FF242B6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Making an interactive plot!</a:t>
            </a:r>
          </a:p>
        </p:txBody>
      </p:sp>
    </p:spTree>
    <p:extLst>
      <p:ext uri="{BB962C8B-B14F-4D97-AF65-F5344CB8AC3E}">
        <p14:creationId xmlns:p14="http://schemas.microsoft.com/office/powerpoint/2010/main" val="2776053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Script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dirty="0">
                <a:cs typeface="Trebuchet MS"/>
              </a:rPr>
              <a:t>A text file that contains R code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Can use # to make notes 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# is a symbol that is recognized as “skip this line”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There are a couple of more complex flavors that allow code, notes, and visualization 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R Notebook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R Markdown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An R Script can be saved and shared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US" dirty="0"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147122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9829"/>
            <a:ext cx="10515600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0" dirty="0">
                <a:latin typeface="+mn-lt"/>
              </a:rPr>
              <a:t>Interactive Volcano with </a:t>
            </a:r>
            <a:r>
              <a:rPr lang="en-US" sz="6000" b="1" spc="-190" dirty="0" err="1">
                <a:latin typeface="+mn-lt"/>
              </a:rPr>
              <a:t>Plotly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8E745-07C2-8244-B30E-3D02B2B70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>
                <a:solidFill>
                  <a:srgbClr val="066FC0"/>
                </a:solidFill>
              </a:rPr>
              <a:t>install.packages</a:t>
            </a:r>
            <a:r>
              <a:rPr lang="en-US" sz="3200" dirty="0">
                <a:solidFill>
                  <a:srgbClr val="066FC0"/>
                </a:solidFill>
              </a:rPr>
              <a:t>("</a:t>
            </a:r>
            <a:r>
              <a:rPr lang="en-US" sz="3200" dirty="0" err="1">
                <a:solidFill>
                  <a:srgbClr val="066FC0"/>
                </a:solidFill>
              </a:rPr>
              <a:t>plotly</a:t>
            </a:r>
            <a:r>
              <a:rPr lang="en-US" sz="3200" dirty="0">
                <a:solidFill>
                  <a:srgbClr val="066FC0"/>
                </a:solidFill>
              </a:rPr>
              <a:t>")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>
                <a:solidFill>
                  <a:srgbClr val="066FC0"/>
                </a:solidFill>
              </a:rPr>
              <a:t>library(</a:t>
            </a:r>
            <a:r>
              <a:rPr lang="en-US" sz="3200" dirty="0" err="1">
                <a:solidFill>
                  <a:srgbClr val="066FC0"/>
                </a:solidFill>
              </a:rPr>
              <a:t>plotly</a:t>
            </a:r>
            <a:r>
              <a:rPr lang="en-US" sz="3200" dirty="0">
                <a:solidFill>
                  <a:srgbClr val="066FC0"/>
                </a:solidFill>
              </a:rPr>
              <a:t>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>
                <a:solidFill>
                  <a:srgbClr val="066FC0"/>
                </a:solidFill>
              </a:rPr>
              <a:t>plot_ly</a:t>
            </a:r>
            <a:r>
              <a:rPr lang="en-US" sz="3200" dirty="0">
                <a:solidFill>
                  <a:srgbClr val="066FC0"/>
                </a:solidFill>
              </a:rPr>
              <a:t>(data = exp, x = ~log2FoldChange, y = ~-log10(</a:t>
            </a:r>
            <a:r>
              <a:rPr lang="en-US" sz="3200" dirty="0" err="1">
                <a:solidFill>
                  <a:srgbClr val="066FC0"/>
                </a:solidFill>
              </a:rPr>
              <a:t>padj</a:t>
            </a:r>
            <a:r>
              <a:rPr lang="en-US" sz="3200" dirty="0">
                <a:solidFill>
                  <a:srgbClr val="066FC0"/>
                </a:solidFill>
              </a:rPr>
              <a:t>), color=~log10(</a:t>
            </a:r>
            <a:r>
              <a:rPr lang="en-US" sz="3200" dirty="0" err="1">
                <a:solidFill>
                  <a:srgbClr val="066FC0"/>
                </a:solidFill>
              </a:rPr>
              <a:t>baseMean</a:t>
            </a:r>
            <a:r>
              <a:rPr lang="en-US" sz="3200" dirty="0">
                <a:solidFill>
                  <a:srgbClr val="066FC0"/>
                </a:solidFill>
              </a:rPr>
              <a:t>), type = 'scatter', mode='markers', text= ~</a:t>
            </a:r>
            <a:r>
              <a:rPr lang="en-US" sz="3200" dirty="0" err="1">
                <a:solidFill>
                  <a:srgbClr val="066FC0"/>
                </a:solidFill>
              </a:rPr>
              <a:t>gene_id</a:t>
            </a:r>
            <a:r>
              <a:rPr lang="en-US" sz="3200" dirty="0">
                <a:solidFill>
                  <a:srgbClr val="066FC0"/>
                </a:solidFill>
              </a:rPr>
              <a:t>)</a:t>
            </a:r>
            <a:endParaRPr lang="en-US" sz="3200" spc="-75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187765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94847-BF53-7746-B896-0FF242B6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Additional R Examples 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(Iris Dataset)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4564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96"/>
            <a:ext cx="10515600" cy="4674567"/>
          </a:xfrm>
        </p:spPr>
        <p:txBody>
          <a:bodyPr>
            <a:normAutofit/>
          </a:bodyPr>
          <a:lstStyle/>
          <a:p>
            <a:r>
              <a:rPr lang="en-US" sz="3200" dirty="0"/>
              <a:t>You may need to log in to your </a:t>
            </a:r>
            <a:r>
              <a:rPr lang="en-US" sz="3200" dirty="0" err="1"/>
              <a:t>Rstudio</a:t>
            </a:r>
            <a:r>
              <a:rPr lang="en-US" sz="3200" dirty="0"/>
              <a:t> cloud account first</a:t>
            </a:r>
          </a:p>
          <a:p>
            <a:pPr lvl="1"/>
            <a:r>
              <a:rPr lang="en-US" sz="2800" dirty="0"/>
              <a:t>Go to </a:t>
            </a:r>
            <a:r>
              <a:rPr lang="en-US" sz="2800" dirty="0">
                <a:hlinkClick r:id="rId2"/>
              </a:rPr>
              <a:t>https://rstudio.cloud/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Click log in  </a:t>
            </a:r>
            <a:endParaRPr lang="en-US" sz="2800" dirty="0">
              <a:hlinkClick r:id="rId3"/>
            </a:endParaRPr>
          </a:p>
          <a:p>
            <a:r>
              <a:rPr lang="en-US" sz="3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https://rstudio.cloud/project/3743141</a:t>
            </a:r>
            <a:endParaRPr lang="en-US" sz="32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/>
              <a:t>First click on Save a permanent copy</a:t>
            </a:r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9774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6685808" y="2125683"/>
            <a:ext cx="16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10708</TotalTime>
  <Words>2274</Words>
  <Application>Microsoft Macintosh PowerPoint</Application>
  <PresentationFormat>Widescreen</PresentationFormat>
  <Paragraphs>338</Paragraphs>
  <Slides>61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Source Sans Pro</vt:lpstr>
      <vt:lpstr>Trebuchet MS</vt:lpstr>
      <vt:lpstr>Office Theme</vt:lpstr>
      <vt:lpstr>R for Research Scientists </vt:lpstr>
      <vt:lpstr>What we will learn today!</vt:lpstr>
      <vt:lpstr>What is</vt:lpstr>
      <vt:lpstr>What is RStudio</vt:lpstr>
      <vt:lpstr>What is Rstudio Cloud</vt:lpstr>
      <vt:lpstr>R Script</vt:lpstr>
      <vt:lpstr>Let’s get started!</vt:lpstr>
      <vt:lpstr>PowerPoint Presentation</vt:lpstr>
      <vt:lpstr>PowerPoint Presentation</vt:lpstr>
      <vt:lpstr>R is like a calculator</vt:lpstr>
      <vt:lpstr>PowerPoint Presentation</vt:lpstr>
      <vt:lpstr>Make a Vector</vt:lpstr>
      <vt:lpstr>PowerPoint Presentation</vt:lpstr>
      <vt:lpstr>Typing ? 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Column and Row Names </vt:lpstr>
      <vt:lpstr>PowerPoint Presentation</vt:lpstr>
      <vt:lpstr>Save your amazing work!</vt:lpstr>
      <vt:lpstr>PowerPoint Presentation</vt:lpstr>
      <vt:lpstr>Questions?</vt:lpstr>
      <vt:lpstr>Data wrangling!</vt:lpstr>
      <vt:lpstr>What is a package</vt:lpstr>
      <vt:lpstr>Tidyverse</vt:lpstr>
      <vt:lpstr>Let’s get started!</vt:lpstr>
      <vt:lpstr>PowerPoint Presentation</vt:lpstr>
      <vt:lpstr>PowerPoint Presentation</vt:lpstr>
      <vt:lpstr>PowerPoint Presentation</vt:lpstr>
      <vt:lpstr>dplyr: Transform your data</vt:lpstr>
      <vt:lpstr>Save a table as a file</vt:lpstr>
      <vt:lpstr>Pipes!</vt:lpstr>
      <vt:lpstr>PowerPoint Presentation</vt:lpstr>
      <vt:lpstr>R Live Demo-Data Wrangling </vt:lpstr>
      <vt:lpstr>Questions?</vt:lpstr>
      <vt:lpstr>Data visualization in R</vt:lpstr>
      <vt:lpstr>Visualizations for Today</vt:lpstr>
      <vt:lpstr>ggplot2: Visualize your data </vt:lpstr>
      <vt:lpstr>ggplot2: Visualize your data </vt:lpstr>
      <vt:lpstr>Aesthetic mapping options  </vt:lpstr>
      <vt:lpstr>ggplot2:Faceting</vt:lpstr>
      <vt:lpstr>tidr:gather</vt:lpstr>
      <vt:lpstr>Saving your beautiful graph!</vt:lpstr>
      <vt:lpstr>Questions on Basic Visualizations</vt:lpstr>
      <vt:lpstr>Transferring to your local R instance</vt:lpstr>
      <vt:lpstr>PowerPoint Presentation</vt:lpstr>
      <vt:lpstr>Extra Bits</vt:lpstr>
      <vt:lpstr>Common biodata visualizations</vt:lpstr>
      <vt:lpstr>Streaming DEseq2 normalized counts from GEO to R</vt:lpstr>
      <vt:lpstr>Volcano Plot</vt:lpstr>
      <vt:lpstr>Loading DEseq2 results into R</vt:lpstr>
      <vt:lpstr>PowerPoint Presentation</vt:lpstr>
      <vt:lpstr>Making an interactive plot!</vt:lpstr>
      <vt:lpstr>Interactive Volcano with Plotly</vt:lpstr>
      <vt:lpstr>Additional R Examples  (Iris Dataset)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R-powered Data Science </dc:title>
  <dc:creator>Dillman, Allissa (NIH/CIT) [C]</dc:creator>
  <cp:lastModifiedBy>Danny Lumian</cp:lastModifiedBy>
  <cp:revision>44</cp:revision>
  <dcterms:created xsi:type="dcterms:W3CDTF">2020-07-24T21:18:05Z</dcterms:created>
  <dcterms:modified xsi:type="dcterms:W3CDTF">2022-04-04T17:37:10Z</dcterms:modified>
</cp:coreProperties>
</file>